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p:sldMasterIdLst>
    <p:sldMasterId id="2147483653" r:id="rId1"/>
  </p:sldMasterIdLst>
  <p:notesMasterIdLst>
    <p:notesMasterId r:id="rId3"/>
  </p:notesMasterIdLst>
  <p:handoutMasterIdLst>
    <p:handoutMasterId r:id="rId4"/>
  </p:handoutMasterIdLst>
  <p:sldIdLst>
    <p:sldId id="256" r:id="rId2"/>
  </p:sldIdLst>
  <p:sldSz cx="39604950" cy="39604950"/>
  <p:notesSz cx="6858000" cy="9144000"/>
  <p:defaultTextStyle>
    <a:defPPr>
      <a:defRPr lang="he-IL"/>
    </a:defPPr>
    <a:lvl1pPr algn="r" rtl="1" fontAlgn="base">
      <a:spcBef>
        <a:spcPct val="0"/>
      </a:spcBef>
      <a:spcAft>
        <a:spcPct val="0"/>
      </a:spcAft>
      <a:defRPr kern="1200">
        <a:solidFill>
          <a:schemeClr val="tx1"/>
        </a:solidFill>
        <a:latin typeface="Tahoma" pitchFamily="34" charset="0"/>
        <a:ea typeface="+mn-ea"/>
        <a:cs typeface="Arial" charset="0"/>
      </a:defRPr>
    </a:lvl1pPr>
    <a:lvl2pPr marL="481013" indent="-92075" algn="r" rtl="1" fontAlgn="base">
      <a:spcBef>
        <a:spcPct val="0"/>
      </a:spcBef>
      <a:spcAft>
        <a:spcPct val="0"/>
      </a:spcAft>
      <a:defRPr kern="1200">
        <a:solidFill>
          <a:schemeClr val="tx1"/>
        </a:solidFill>
        <a:latin typeface="Tahoma" pitchFamily="34" charset="0"/>
        <a:ea typeface="+mn-ea"/>
        <a:cs typeface="Arial" charset="0"/>
      </a:defRPr>
    </a:lvl2pPr>
    <a:lvl3pPr marL="963613" indent="-187325" algn="r" rtl="1" fontAlgn="base">
      <a:spcBef>
        <a:spcPct val="0"/>
      </a:spcBef>
      <a:spcAft>
        <a:spcPct val="0"/>
      </a:spcAft>
      <a:defRPr kern="1200">
        <a:solidFill>
          <a:schemeClr val="tx1"/>
        </a:solidFill>
        <a:latin typeface="Tahoma" pitchFamily="34" charset="0"/>
        <a:ea typeface="+mn-ea"/>
        <a:cs typeface="Arial" charset="0"/>
      </a:defRPr>
    </a:lvl3pPr>
    <a:lvl4pPr marL="1446213" indent="-280988" algn="r" rtl="1" fontAlgn="base">
      <a:spcBef>
        <a:spcPct val="0"/>
      </a:spcBef>
      <a:spcAft>
        <a:spcPct val="0"/>
      </a:spcAft>
      <a:defRPr kern="1200">
        <a:solidFill>
          <a:schemeClr val="tx1"/>
        </a:solidFill>
        <a:latin typeface="Tahoma" pitchFamily="34" charset="0"/>
        <a:ea typeface="+mn-ea"/>
        <a:cs typeface="Arial" charset="0"/>
      </a:defRPr>
    </a:lvl4pPr>
    <a:lvl5pPr marL="1927225" indent="-374650" algn="r" rtl="1"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294B8"/>
    <a:srgbClr val="7399C7"/>
    <a:srgbClr val="FFFF00"/>
    <a:srgbClr val="FF3300"/>
    <a:srgbClr val="33CCCC"/>
    <a:srgbClr val="666699"/>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4301" autoAdjust="0"/>
    <p:restoredTop sz="98908" autoAdjust="0"/>
  </p:normalViewPr>
  <p:slideViewPr>
    <p:cSldViewPr>
      <p:cViewPr>
        <p:scale>
          <a:sx n="25" d="100"/>
          <a:sy n="25" d="100"/>
        </p:scale>
        <p:origin x="-312" y="-60"/>
      </p:cViewPr>
      <p:guideLst>
        <p:guide orient="horz" pos="12513"/>
        <p:guide pos="124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0" hangingPunct="0">
              <a:defRPr sz="1200" b="1" dirty="0">
                <a:latin typeface="Times New Roman" pitchFamily="18" charset="0"/>
              </a:defRPr>
            </a:lvl1pPr>
          </a:lstStyle>
          <a:p>
            <a:pPr>
              <a:defRPr/>
            </a:pPr>
            <a:endParaRPr lang="en-US"/>
          </a:p>
        </p:txBody>
      </p:sp>
      <p:sp>
        <p:nvSpPr>
          <p:cNvPr id="409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0" hangingPunct="0">
              <a:defRPr sz="1200" b="1" dirty="0">
                <a:latin typeface="Times New Roman" pitchFamily="18" charset="0"/>
              </a:defRPr>
            </a:lvl1pPr>
          </a:lstStyle>
          <a:p>
            <a:pPr>
              <a:defRPr/>
            </a:pPr>
            <a:endParaRPr lang="en-US"/>
          </a:p>
        </p:txBody>
      </p:sp>
      <p:sp>
        <p:nvSpPr>
          <p:cNvPr id="410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0" hangingPunct="0">
              <a:defRPr sz="1200" b="1" dirty="0">
                <a:latin typeface="Times New Roman" pitchFamily="18" charset="0"/>
              </a:defRPr>
            </a:lvl1pPr>
          </a:lstStyle>
          <a:p>
            <a:pPr>
              <a:defRPr/>
            </a:pPr>
            <a:endParaRPr lang="en-US"/>
          </a:p>
        </p:txBody>
      </p:sp>
      <p:sp>
        <p:nvSpPr>
          <p:cNvPr id="410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0" hangingPunct="0">
              <a:defRPr sz="1200" b="1">
                <a:latin typeface="Times New Roman" pitchFamily="18" charset="0"/>
                <a:cs typeface="Times New Roman" pitchFamily="18" charset="0"/>
              </a:defRPr>
            </a:lvl1pPr>
          </a:lstStyle>
          <a:p>
            <a:pPr>
              <a:defRPr/>
            </a:pPr>
            <a:fld id="{572C3F5D-4845-4093-A9DB-B066E42038CF}" type="slidenum">
              <a:rPr lang="he-IL"/>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0" hangingPunct="0">
              <a:defRPr sz="1200" dirty="0">
                <a:latin typeface="Times New Roman" pitchFamily="18" charset="0"/>
              </a:defRPr>
            </a:lvl1pPr>
          </a:lstStyle>
          <a:p>
            <a:pPr>
              <a:defRPr/>
            </a:pPr>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0" hangingPunct="0">
              <a:defRPr sz="1200" dirty="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714500" y="685800"/>
            <a:ext cx="3429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0" hangingPunct="0">
              <a:defRPr sz="1200" dirty="0">
                <a:latin typeface="Times New Roman" pitchFamily="18" charset="0"/>
              </a:defRPr>
            </a:lvl1pPr>
          </a:lstStyle>
          <a:p>
            <a:pPr>
              <a:defRPr/>
            </a:pPr>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0" hangingPunct="0">
              <a:defRPr sz="1200">
                <a:latin typeface="Times New Roman" pitchFamily="18" charset="0"/>
                <a:cs typeface="Times New Roman" pitchFamily="18" charset="0"/>
              </a:defRPr>
            </a:lvl1pPr>
          </a:lstStyle>
          <a:p>
            <a:pPr>
              <a:defRPr/>
            </a:pPr>
            <a:fld id="{CBBD698B-0244-4BCD-B9D1-66AE9210554B}" type="slidenum">
              <a:rPr lang="he-IL"/>
              <a:pPr>
                <a:defRPr/>
              </a:pPr>
              <a:t>‹#›</a:t>
            </a:fld>
            <a:endParaRPr lang="en-US" dirty="0"/>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300" kern="1200">
        <a:solidFill>
          <a:schemeClr val="tx1"/>
        </a:solidFill>
        <a:latin typeface="Times New Roman" pitchFamily="18" charset="0"/>
        <a:ea typeface="+mn-ea"/>
        <a:cs typeface="Arial" charset="0"/>
      </a:defRPr>
    </a:lvl1pPr>
    <a:lvl2pPr marL="481013" algn="r" rtl="1" eaLnBrk="0" fontAlgn="base" hangingPunct="0">
      <a:spcBef>
        <a:spcPct val="30000"/>
      </a:spcBef>
      <a:spcAft>
        <a:spcPct val="0"/>
      </a:spcAft>
      <a:defRPr sz="1300" kern="1200">
        <a:solidFill>
          <a:schemeClr val="tx1"/>
        </a:solidFill>
        <a:latin typeface="Times New Roman" pitchFamily="18" charset="0"/>
        <a:ea typeface="+mn-ea"/>
        <a:cs typeface="Arial" charset="0"/>
      </a:defRPr>
    </a:lvl2pPr>
    <a:lvl3pPr marL="963613" algn="r" rtl="1" eaLnBrk="0" fontAlgn="base" hangingPunct="0">
      <a:spcBef>
        <a:spcPct val="30000"/>
      </a:spcBef>
      <a:spcAft>
        <a:spcPct val="0"/>
      </a:spcAft>
      <a:defRPr sz="1300" kern="1200">
        <a:solidFill>
          <a:schemeClr val="tx1"/>
        </a:solidFill>
        <a:latin typeface="Times New Roman" pitchFamily="18" charset="0"/>
        <a:ea typeface="+mn-ea"/>
        <a:cs typeface="Arial" charset="0"/>
      </a:defRPr>
    </a:lvl3pPr>
    <a:lvl4pPr marL="1446213" algn="r" rtl="1" eaLnBrk="0" fontAlgn="base" hangingPunct="0">
      <a:spcBef>
        <a:spcPct val="30000"/>
      </a:spcBef>
      <a:spcAft>
        <a:spcPct val="0"/>
      </a:spcAft>
      <a:defRPr sz="1300" kern="1200">
        <a:solidFill>
          <a:schemeClr val="tx1"/>
        </a:solidFill>
        <a:latin typeface="Times New Roman" pitchFamily="18" charset="0"/>
        <a:ea typeface="+mn-ea"/>
        <a:cs typeface="Arial" charset="0"/>
      </a:defRPr>
    </a:lvl4pPr>
    <a:lvl5pPr marL="1927225" algn="r" rtl="1" eaLnBrk="0" fontAlgn="base" hangingPunct="0">
      <a:spcBef>
        <a:spcPct val="30000"/>
      </a:spcBef>
      <a:spcAft>
        <a:spcPct val="0"/>
      </a:spcAft>
      <a:defRPr sz="1300" kern="1200">
        <a:solidFill>
          <a:schemeClr val="tx1"/>
        </a:solidFill>
        <a:latin typeface="Times New Roman" pitchFamily="18" charset="0"/>
        <a:ea typeface="+mn-ea"/>
        <a:cs typeface="Arial" charset="0"/>
      </a:defRPr>
    </a:lvl5pPr>
    <a:lvl6pPr marL="2411278" algn="l" defTabSz="964511" rtl="0" eaLnBrk="1" latinLnBrk="0" hangingPunct="1">
      <a:defRPr sz="1300" kern="1200">
        <a:solidFill>
          <a:schemeClr val="tx1"/>
        </a:solidFill>
        <a:latin typeface="+mn-lt"/>
        <a:ea typeface="+mn-ea"/>
        <a:cs typeface="+mn-cs"/>
      </a:defRPr>
    </a:lvl6pPr>
    <a:lvl7pPr marL="2893534" algn="l" defTabSz="964511" rtl="0" eaLnBrk="1" latinLnBrk="0" hangingPunct="1">
      <a:defRPr sz="1300" kern="1200">
        <a:solidFill>
          <a:schemeClr val="tx1"/>
        </a:solidFill>
        <a:latin typeface="+mn-lt"/>
        <a:ea typeface="+mn-ea"/>
        <a:cs typeface="+mn-cs"/>
      </a:defRPr>
    </a:lvl7pPr>
    <a:lvl8pPr marL="3375790" algn="l" defTabSz="964511" rtl="0" eaLnBrk="1" latinLnBrk="0" hangingPunct="1">
      <a:defRPr sz="1300" kern="1200">
        <a:solidFill>
          <a:schemeClr val="tx1"/>
        </a:solidFill>
        <a:latin typeface="+mn-lt"/>
        <a:ea typeface="+mn-ea"/>
        <a:cs typeface="+mn-cs"/>
      </a:defRPr>
    </a:lvl8pPr>
    <a:lvl9pPr marL="3858044" algn="l" defTabSz="96451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ln/>
        </p:spPr>
        <p:txBody>
          <a:bodyPr/>
          <a:lstStyle/>
          <a:p>
            <a:pPr eaLnBrk="1" hangingPunct="1"/>
            <a:endParaRPr lang="he-IL" smtClean="0"/>
          </a:p>
        </p:txBody>
      </p:sp>
      <p:sp>
        <p:nvSpPr>
          <p:cNvPr id="4100" name="Slide Number Placeholder 3"/>
          <p:cNvSpPr>
            <a:spLocks noGrp="1"/>
          </p:cNvSpPr>
          <p:nvPr>
            <p:ph type="sldNum" sz="quarter" idx="5"/>
          </p:nvPr>
        </p:nvSpPr>
        <p:spPr>
          <a:noFill/>
        </p:spPr>
        <p:txBody>
          <a:bodyPr/>
          <a:lstStyle/>
          <a:p>
            <a:fld id="{60BDB637-9E44-4B5E-BE54-B1E4B8FEF6B0}" type="slidenum">
              <a:rPr lang="he-IL"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2971134" y="9681507"/>
            <a:ext cx="33662694" cy="10560445"/>
          </a:xfrm>
        </p:spPr>
        <p:txBody>
          <a:bodyPr/>
          <a:lstStyle>
            <a:lvl1pPr>
              <a:defRPr/>
            </a:lvl1pPr>
          </a:lstStyle>
          <a:p>
            <a:r>
              <a:rPr lang="en-US"/>
              <a:t>Click to edit Master title style</a:t>
            </a:r>
          </a:p>
        </p:txBody>
      </p:sp>
      <p:sp>
        <p:nvSpPr>
          <p:cNvPr id="14339" name="Rectangle 3"/>
          <p:cNvSpPr>
            <a:spLocks noGrp="1" noChangeArrowheads="1"/>
          </p:cNvSpPr>
          <p:nvPr>
            <p:ph type="subTitle" sz="quarter" idx="1"/>
          </p:nvPr>
        </p:nvSpPr>
        <p:spPr>
          <a:xfrm>
            <a:off x="5939931" y="22442227"/>
            <a:ext cx="27725094" cy="1012243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B52EC6-0CE7-4F41-97CD-504FCA7F795C}" type="slidenum">
              <a:rPr lang="he-IL"/>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F4B7FB-5FD3-43B8-BB25-673A1FDFB66E}" type="slidenum">
              <a:rPr lang="he-IL"/>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14699" y="2200278"/>
            <a:ext cx="8911055" cy="3300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203" y="2200278"/>
            <a:ext cx="26511962" cy="3300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5DF846-35DD-42CA-B5A1-1F0825B95219}" type="slidenum">
              <a:rPr lang="he-IL"/>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DD9FAB-64D5-460F-B74E-50C217325D10}" type="slidenum">
              <a:rPr lang="he-IL"/>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29471" y="25450144"/>
            <a:ext cx="33662694" cy="7865401"/>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3129471" y="16785834"/>
            <a:ext cx="33662694" cy="8664311"/>
          </a:xfrm>
        </p:spPr>
        <p:txBody>
          <a:bodyPr anchor="b"/>
          <a:lstStyle>
            <a:lvl1pPr marL="0" indent="0">
              <a:buNone/>
              <a:defRPr sz="2100"/>
            </a:lvl1pPr>
            <a:lvl2pPr marL="482256" indent="0">
              <a:buNone/>
              <a:defRPr sz="1800"/>
            </a:lvl2pPr>
            <a:lvl3pPr marL="964511" indent="0">
              <a:buNone/>
              <a:defRPr sz="1700"/>
            </a:lvl3pPr>
            <a:lvl4pPr marL="1446767" indent="0">
              <a:buNone/>
              <a:defRPr sz="1400"/>
            </a:lvl4pPr>
            <a:lvl5pPr marL="1929021" indent="0">
              <a:buNone/>
              <a:defRPr sz="1400"/>
            </a:lvl5pPr>
            <a:lvl6pPr marL="2411278" indent="0">
              <a:buNone/>
              <a:defRPr sz="1400"/>
            </a:lvl6pPr>
            <a:lvl7pPr marL="2893534" indent="0">
              <a:buNone/>
              <a:defRPr sz="1400"/>
            </a:lvl7pPr>
            <a:lvl8pPr marL="3375790" indent="0">
              <a:buNone/>
              <a:defRPr sz="1400"/>
            </a:lvl8pPr>
            <a:lvl9pPr marL="385804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A7A2F0-A2CE-44A0-8193-4F4195002D0E}" type="slidenum">
              <a:rPr lang="he-IL"/>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206" y="11440853"/>
            <a:ext cx="17710344" cy="23763552"/>
          </a:xfrm>
        </p:spPr>
        <p:txBody>
          <a:bodyPr/>
          <a:lstStyle>
            <a:lvl1pPr>
              <a:defRPr sz="3000"/>
            </a:lvl1pPr>
            <a:lvl2pPr>
              <a:defRPr sz="26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913079" y="11440853"/>
            <a:ext cx="17712674" cy="23763552"/>
          </a:xfrm>
        </p:spPr>
        <p:txBody>
          <a:bodyPr/>
          <a:lstStyle>
            <a:lvl1pPr>
              <a:defRPr sz="3000"/>
            </a:lvl1pPr>
            <a:lvl2pPr>
              <a:defRPr sz="26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4D717-6122-4E9C-998D-85B5777EC80D}" type="slidenum">
              <a:rPr lang="he-IL"/>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79200" y="1586177"/>
            <a:ext cx="35646553" cy="66008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79198" y="8865133"/>
            <a:ext cx="17500783" cy="3694774"/>
          </a:xfrm>
        </p:spPr>
        <p:txBody>
          <a:bodyPr anchor="b"/>
          <a:lstStyle>
            <a:lvl1pPr marL="0" indent="0">
              <a:buNone/>
              <a:defRPr sz="2600" b="1"/>
            </a:lvl1pPr>
            <a:lvl2pPr marL="482256" indent="0">
              <a:buNone/>
              <a:defRPr sz="2100" b="1"/>
            </a:lvl2pPr>
            <a:lvl3pPr marL="964511" indent="0">
              <a:buNone/>
              <a:defRPr sz="1800" b="1"/>
            </a:lvl3pPr>
            <a:lvl4pPr marL="1446767" indent="0">
              <a:buNone/>
              <a:defRPr sz="1700" b="1"/>
            </a:lvl4pPr>
            <a:lvl5pPr marL="1929021" indent="0">
              <a:buNone/>
              <a:defRPr sz="1700" b="1"/>
            </a:lvl5pPr>
            <a:lvl6pPr marL="2411278" indent="0">
              <a:buNone/>
              <a:defRPr sz="1700" b="1"/>
            </a:lvl6pPr>
            <a:lvl7pPr marL="2893534" indent="0">
              <a:buNone/>
              <a:defRPr sz="1700" b="1"/>
            </a:lvl7pPr>
            <a:lvl8pPr marL="3375790" indent="0">
              <a:buNone/>
              <a:defRPr sz="1700" b="1"/>
            </a:lvl8pPr>
            <a:lvl9pPr marL="385804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1979198" y="12559906"/>
            <a:ext cx="17500783" cy="22819122"/>
          </a:xfrm>
        </p:spPr>
        <p:txBody>
          <a:bodyPr/>
          <a:lstStyle>
            <a:lvl1pPr>
              <a:defRPr sz="26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117989" y="8865133"/>
            <a:ext cx="17507766" cy="3694774"/>
          </a:xfrm>
        </p:spPr>
        <p:txBody>
          <a:bodyPr anchor="b"/>
          <a:lstStyle>
            <a:lvl1pPr marL="0" indent="0">
              <a:buNone/>
              <a:defRPr sz="2600" b="1"/>
            </a:lvl1pPr>
            <a:lvl2pPr marL="482256" indent="0">
              <a:buNone/>
              <a:defRPr sz="2100" b="1"/>
            </a:lvl2pPr>
            <a:lvl3pPr marL="964511" indent="0">
              <a:buNone/>
              <a:defRPr sz="1800" b="1"/>
            </a:lvl3pPr>
            <a:lvl4pPr marL="1446767" indent="0">
              <a:buNone/>
              <a:defRPr sz="1700" b="1"/>
            </a:lvl4pPr>
            <a:lvl5pPr marL="1929021" indent="0">
              <a:buNone/>
              <a:defRPr sz="1700" b="1"/>
            </a:lvl5pPr>
            <a:lvl6pPr marL="2411278" indent="0">
              <a:buNone/>
              <a:defRPr sz="1700" b="1"/>
            </a:lvl6pPr>
            <a:lvl7pPr marL="2893534" indent="0">
              <a:buNone/>
              <a:defRPr sz="1700" b="1"/>
            </a:lvl7pPr>
            <a:lvl8pPr marL="3375790" indent="0">
              <a:buNone/>
              <a:defRPr sz="1700" b="1"/>
            </a:lvl8pPr>
            <a:lvl9pPr marL="385804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20117989" y="12559906"/>
            <a:ext cx="17507766" cy="22819122"/>
          </a:xfrm>
        </p:spPr>
        <p:txBody>
          <a:bodyPr/>
          <a:lstStyle>
            <a:lvl1pPr>
              <a:defRPr sz="2600"/>
            </a:lvl1pPr>
            <a:lvl2pPr>
              <a:defRPr sz="21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492E6-D096-4009-BD6E-E5557624A299}" type="slidenum">
              <a:rPr lang="he-IL"/>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A17959-1CF1-4872-A969-65BD1274272D}" type="slidenum">
              <a:rPr lang="he-IL"/>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A54013-71C2-4FFA-ABD5-D8363EDD1068}" type="slidenum">
              <a:rPr lang="he-IL"/>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206" y="1577448"/>
            <a:ext cx="13030118" cy="6709966"/>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15484331" y="1577446"/>
            <a:ext cx="22141424" cy="33801578"/>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79206" y="8287415"/>
            <a:ext cx="13030118" cy="27091612"/>
          </a:xfrm>
        </p:spPr>
        <p:txBody>
          <a:bodyPr/>
          <a:lstStyle>
            <a:lvl1pPr marL="0" indent="0">
              <a:buNone/>
              <a:defRPr sz="1400"/>
            </a:lvl1pPr>
            <a:lvl2pPr marL="482256" indent="0">
              <a:buNone/>
              <a:defRPr sz="1300"/>
            </a:lvl2pPr>
            <a:lvl3pPr marL="964511" indent="0">
              <a:buNone/>
              <a:defRPr sz="1000"/>
            </a:lvl3pPr>
            <a:lvl4pPr marL="1446767" indent="0">
              <a:buNone/>
              <a:defRPr sz="900"/>
            </a:lvl4pPr>
            <a:lvl5pPr marL="1929021" indent="0">
              <a:buNone/>
              <a:defRPr sz="900"/>
            </a:lvl5pPr>
            <a:lvl6pPr marL="2411278" indent="0">
              <a:buNone/>
              <a:defRPr sz="900"/>
            </a:lvl6pPr>
            <a:lvl7pPr marL="2893534" indent="0">
              <a:buNone/>
              <a:defRPr sz="900"/>
            </a:lvl7pPr>
            <a:lvl8pPr marL="3375790" indent="0">
              <a:buNone/>
              <a:defRPr sz="900"/>
            </a:lvl8pPr>
            <a:lvl9pPr marL="385804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76467-3A10-4816-8726-B0BA658E5802}" type="slidenum">
              <a:rPr lang="he-IL"/>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63122" y="27723180"/>
            <a:ext cx="23762039" cy="3272765"/>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7763122" y="3539071"/>
            <a:ext cx="23762039" cy="23762097"/>
          </a:xfrm>
        </p:spPr>
        <p:txBody>
          <a:bodyPr/>
          <a:lstStyle>
            <a:lvl1pPr marL="0" indent="0">
              <a:buNone/>
              <a:defRPr sz="3400"/>
            </a:lvl1pPr>
            <a:lvl2pPr marL="482256" indent="0">
              <a:buNone/>
              <a:defRPr sz="3000"/>
            </a:lvl2pPr>
            <a:lvl3pPr marL="964511" indent="0">
              <a:buNone/>
              <a:defRPr sz="2600"/>
            </a:lvl3pPr>
            <a:lvl4pPr marL="1446767" indent="0">
              <a:buNone/>
              <a:defRPr sz="2100"/>
            </a:lvl4pPr>
            <a:lvl5pPr marL="1929021" indent="0">
              <a:buNone/>
              <a:defRPr sz="2100"/>
            </a:lvl5pPr>
            <a:lvl6pPr marL="2411278" indent="0">
              <a:buNone/>
              <a:defRPr sz="2100"/>
            </a:lvl6pPr>
            <a:lvl7pPr marL="2893534" indent="0">
              <a:buNone/>
              <a:defRPr sz="2100"/>
            </a:lvl7pPr>
            <a:lvl8pPr marL="3375790" indent="0">
              <a:buNone/>
              <a:defRPr sz="2100"/>
            </a:lvl8pPr>
            <a:lvl9pPr marL="3858044" indent="0">
              <a:buNone/>
              <a:defRPr sz="2100"/>
            </a:lvl9pPr>
          </a:lstStyle>
          <a:p>
            <a:pPr lvl="0"/>
            <a:endParaRPr lang="en-US" noProof="0" dirty="0"/>
          </a:p>
        </p:txBody>
      </p:sp>
      <p:sp>
        <p:nvSpPr>
          <p:cNvPr id="4" name="Text Placeholder 3"/>
          <p:cNvSpPr>
            <a:spLocks noGrp="1"/>
          </p:cNvSpPr>
          <p:nvPr>
            <p:ph type="body" sz="half" idx="2"/>
          </p:nvPr>
        </p:nvSpPr>
        <p:spPr>
          <a:xfrm>
            <a:off x="7763122" y="30995940"/>
            <a:ext cx="23762039" cy="4647936"/>
          </a:xfrm>
        </p:spPr>
        <p:txBody>
          <a:bodyPr/>
          <a:lstStyle>
            <a:lvl1pPr marL="0" indent="0">
              <a:buNone/>
              <a:defRPr sz="1400"/>
            </a:lvl1pPr>
            <a:lvl2pPr marL="482256" indent="0">
              <a:buNone/>
              <a:defRPr sz="1300"/>
            </a:lvl2pPr>
            <a:lvl3pPr marL="964511" indent="0">
              <a:buNone/>
              <a:defRPr sz="1000"/>
            </a:lvl3pPr>
            <a:lvl4pPr marL="1446767" indent="0">
              <a:buNone/>
              <a:defRPr sz="900"/>
            </a:lvl4pPr>
            <a:lvl5pPr marL="1929021" indent="0">
              <a:buNone/>
              <a:defRPr sz="900"/>
            </a:lvl5pPr>
            <a:lvl6pPr marL="2411278" indent="0">
              <a:buNone/>
              <a:defRPr sz="900"/>
            </a:lvl6pPr>
            <a:lvl7pPr marL="2893534" indent="0">
              <a:buNone/>
              <a:defRPr sz="900"/>
            </a:lvl7pPr>
            <a:lvl8pPr marL="3375790" indent="0">
              <a:buNone/>
              <a:defRPr sz="900"/>
            </a:lvl8pPr>
            <a:lvl9pPr marL="385804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976034-87E2-4E02-950F-D0BDB1B13B71}" type="slidenum">
              <a:rPr lang="he-IL"/>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978025" y="2200275"/>
            <a:ext cx="35648900" cy="7920038"/>
          </a:xfrm>
          <a:prstGeom prst="rect">
            <a:avLst/>
          </a:prstGeom>
          <a:noFill/>
          <a:ln w="9525">
            <a:noFill/>
            <a:miter lim="800000"/>
            <a:headEnd/>
            <a:tailEnd/>
          </a:ln>
          <a:effectLst/>
        </p:spPr>
        <p:txBody>
          <a:bodyPr vert="horz" wrap="square" lIns="423124" tIns="211562" rIns="423124" bIns="211562"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1978025" y="11441113"/>
            <a:ext cx="35648900" cy="23763287"/>
          </a:xfrm>
          <a:prstGeom prst="rect">
            <a:avLst/>
          </a:prstGeom>
          <a:noFill/>
          <a:ln w="9525">
            <a:noFill/>
            <a:miter lim="800000"/>
            <a:headEnd/>
            <a:tailEnd/>
          </a:ln>
          <a:effectLst/>
        </p:spPr>
        <p:txBody>
          <a:bodyPr vert="horz" wrap="square" lIns="423124" tIns="211562" rIns="423124" bIns="2115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1978025" y="36066413"/>
            <a:ext cx="9244013" cy="2749550"/>
          </a:xfrm>
          <a:prstGeom prst="rect">
            <a:avLst/>
          </a:prstGeom>
          <a:noFill/>
          <a:ln w="9525">
            <a:noFill/>
            <a:miter lim="800000"/>
            <a:headEnd/>
            <a:tailEnd/>
          </a:ln>
          <a:effectLst/>
        </p:spPr>
        <p:txBody>
          <a:bodyPr vert="horz" wrap="square" lIns="423124" tIns="211562" rIns="423124" bIns="211562" numCol="1" anchor="b" anchorCtr="0" compatLnSpc="1">
            <a:prstTxWarp prst="textNoShape">
              <a:avLst/>
            </a:prstTxWarp>
          </a:bodyPr>
          <a:lstStyle>
            <a:lvl1pPr algn="l" rtl="0">
              <a:defRPr sz="6500" dirty="0">
                <a:effectLst>
                  <a:outerShdw blurRad="38100" dist="38100" dir="2700000" algn="tl">
                    <a:srgbClr val="000000"/>
                  </a:outerShdw>
                </a:effectLst>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13530263" y="36066413"/>
            <a:ext cx="12544425" cy="2749550"/>
          </a:xfrm>
          <a:prstGeom prst="rect">
            <a:avLst/>
          </a:prstGeom>
          <a:noFill/>
          <a:ln w="9525">
            <a:noFill/>
            <a:miter lim="800000"/>
            <a:headEnd/>
            <a:tailEnd/>
          </a:ln>
          <a:effectLst/>
        </p:spPr>
        <p:txBody>
          <a:bodyPr vert="horz" wrap="square" lIns="423124" tIns="211562" rIns="423124" bIns="211562" numCol="1" anchor="b" anchorCtr="0" compatLnSpc="1">
            <a:prstTxWarp prst="textNoShape">
              <a:avLst/>
            </a:prstTxWarp>
          </a:bodyPr>
          <a:lstStyle>
            <a:lvl1pPr algn="ctr" rtl="0">
              <a:defRPr sz="6500" dirty="0">
                <a:effectLst>
                  <a:outerShdw blurRad="38100" dist="38100" dir="2700000" algn="tl">
                    <a:srgbClr val="000000"/>
                  </a:outerShdw>
                </a:effectLst>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28382913" y="36066413"/>
            <a:ext cx="9244012" cy="2749550"/>
          </a:xfrm>
          <a:prstGeom prst="rect">
            <a:avLst/>
          </a:prstGeom>
          <a:noFill/>
          <a:ln w="9525">
            <a:noFill/>
            <a:miter lim="800000"/>
            <a:headEnd/>
            <a:tailEnd/>
          </a:ln>
          <a:effectLst/>
        </p:spPr>
        <p:txBody>
          <a:bodyPr vert="horz" wrap="square" lIns="423124" tIns="211562" rIns="423124" bIns="211562" numCol="1" anchor="b" anchorCtr="0" compatLnSpc="1">
            <a:prstTxWarp prst="textNoShape">
              <a:avLst/>
            </a:prstTxWarp>
          </a:bodyPr>
          <a:lstStyle>
            <a:lvl1pPr rtl="0">
              <a:defRPr sz="6500">
                <a:effectLst>
                  <a:outerShdw blurRad="38100" dist="38100" dir="2700000" algn="tl">
                    <a:srgbClr val="000000"/>
                  </a:outerShdw>
                </a:effectLst>
                <a:latin typeface="Arial" charset="0"/>
              </a:defRPr>
            </a:lvl1pPr>
          </a:lstStyle>
          <a:p>
            <a:pPr>
              <a:defRPr/>
            </a:pPr>
            <a:fld id="{541BDC8E-7ACC-47FB-BA60-E76C45A3CA8F}" type="slidenum">
              <a:rPr lang="he-IL"/>
              <a:pPr>
                <a:defRPr/>
              </a:pPr>
              <a:t>‹#›</a:t>
            </a:fld>
            <a:endParaRPr lang="en-US" dirty="0"/>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defTabSz="4229100" rtl="0" eaLnBrk="0" fontAlgn="base" hangingPunct="0">
        <a:spcBef>
          <a:spcPct val="0"/>
        </a:spcBef>
        <a:spcAft>
          <a:spcPct val="0"/>
        </a:spcAft>
        <a:defRPr sz="20400">
          <a:solidFill>
            <a:schemeClr val="tx2"/>
          </a:solidFill>
          <a:effectLst>
            <a:outerShdw blurRad="38100" dist="38100" dir="2700000" algn="tl">
              <a:srgbClr val="000000"/>
            </a:outerShdw>
          </a:effectLst>
          <a:latin typeface="+mj-lt"/>
          <a:ea typeface="+mj-ea"/>
          <a:cs typeface="+mj-cs"/>
        </a:defRPr>
      </a:lvl1pPr>
      <a:lvl2pPr algn="ctr" defTabSz="4229100" rtl="0" eaLnBrk="0" fontAlgn="base" hangingPunct="0">
        <a:spcBef>
          <a:spcPct val="0"/>
        </a:spcBef>
        <a:spcAft>
          <a:spcPct val="0"/>
        </a:spcAft>
        <a:defRPr sz="20400">
          <a:solidFill>
            <a:schemeClr val="tx2"/>
          </a:solidFill>
          <a:effectLst>
            <a:outerShdw blurRad="38100" dist="38100" dir="2700000" algn="tl">
              <a:srgbClr val="000000"/>
            </a:outerShdw>
          </a:effectLst>
          <a:latin typeface="Tahoma" pitchFamily="34" charset="0"/>
          <a:cs typeface="Arial" charset="0"/>
        </a:defRPr>
      </a:lvl2pPr>
      <a:lvl3pPr algn="ctr" defTabSz="4229100" rtl="0" eaLnBrk="0" fontAlgn="base" hangingPunct="0">
        <a:spcBef>
          <a:spcPct val="0"/>
        </a:spcBef>
        <a:spcAft>
          <a:spcPct val="0"/>
        </a:spcAft>
        <a:defRPr sz="20400">
          <a:solidFill>
            <a:schemeClr val="tx2"/>
          </a:solidFill>
          <a:effectLst>
            <a:outerShdw blurRad="38100" dist="38100" dir="2700000" algn="tl">
              <a:srgbClr val="000000"/>
            </a:outerShdw>
          </a:effectLst>
          <a:latin typeface="Tahoma" pitchFamily="34" charset="0"/>
          <a:cs typeface="Arial" charset="0"/>
        </a:defRPr>
      </a:lvl3pPr>
      <a:lvl4pPr algn="ctr" defTabSz="4229100" rtl="0" eaLnBrk="0" fontAlgn="base" hangingPunct="0">
        <a:spcBef>
          <a:spcPct val="0"/>
        </a:spcBef>
        <a:spcAft>
          <a:spcPct val="0"/>
        </a:spcAft>
        <a:defRPr sz="20400">
          <a:solidFill>
            <a:schemeClr val="tx2"/>
          </a:solidFill>
          <a:effectLst>
            <a:outerShdw blurRad="38100" dist="38100" dir="2700000" algn="tl">
              <a:srgbClr val="000000"/>
            </a:outerShdw>
          </a:effectLst>
          <a:latin typeface="Tahoma" pitchFamily="34" charset="0"/>
          <a:cs typeface="Arial" charset="0"/>
        </a:defRPr>
      </a:lvl4pPr>
      <a:lvl5pPr algn="ctr" defTabSz="4229100" rtl="0" eaLnBrk="0" fontAlgn="base" hangingPunct="0">
        <a:spcBef>
          <a:spcPct val="0"/>
        </a:spcBef>
        <a:spcAft>
          <a:spcPct val="0"/>
        </a:spcAft>
        <a:defRPr sz="20400">
          <a:solidFill>
            <a:schemeClr val="tx2"/>
          </a:solidFill>
          <a:effectLst>
            <a:outerShdw blurRad="38100" dist="38100" dir="2700000" algn="tl">
              <a:srgbClr val="000000"/>
            </a:outerShdw>
          </a:effectLst>
          <a:latin typeface="Tahoma" pitchFamily="34" charset="0"/>
          <a:cs typeface="Arial" charset="0"/>
        </a:defRPr>
      </a:lvl5pPr>
      <a:lvl6pPr marL="482256" algn="ctr" defTabSz="4231459" rtl="0" fontAlgn="base">
        <a:spcBef>
          <a:spcPct val="0"/>
        </a:spcBef>
        <a:spcAft>
          <a:spcPct val="0"/>
        </a:spcAft>
        <a:defRPr sz="20400">
          <a:solidFill>
            <a:schemeClr val="tx2"/>
          </a:solidFill>
          <a:effectLst>
            <a:outerShdw blurRad="38100" dist="38100" dir="2700000" algn="tl">
              <a:srgbClr val="000000"/>
            </a:outerShdw>
          </a:effectLst>
          <a:latin typeface="Tahoma" pitchFamily="34" charset="0"/>
          <a:cs typeface="Arial" charset="0"/>
        </a:defRPr>
      </a:lvl6pPr>
      <a:lvl7pPr marL="964511" algn="ctr" defTabSz="4231459" rtl="0" fontAlgn="base">
        <a:spcBef>
          <a:spcPct val="0"/>
        </a:spcBef>
        <a:spcAft>
          <a:spcPct val="0"/>
        </a:spcAft>
        <a:defRPr sz="20400">
          <a:solidFill>
            <a:schemeClr val="tx2"/>
          </a:solidFill>
          <a:effectLst>
            <a:outerShdw blurRad="38100" dist="38100" dir="2700000" algn="tl">
              <a:srgbClr val="000000"/>
            </a:outerShdw>
          </a:effectLst>
          <a:latin typeface="Tahoma" pitchFamily="34" charset="0"/>
          <a:cs typeface="Arial" charset="0"/>
        </a:defRPr>
      </a:lvl7pPr>
      <a:lvl8pPr marL="1446767" algn="ctr" defTabSz="4231459" rtl="0" fontAlgn="base">
        <a:spcBef>
          <a:spcPct val="0"/>
        </a:spcBef>
        <a:spcAft>
          <a:spcPct val="0"/>
        </a:spcAft>
        <a:defRPr sz="20400">
          <a:solidFill>
            <a:schemeClr val="tx2"/>
          </a:solidFill>
          <a:effectLst>
            <a:outerShdw blurRad="38100" dist="38100" dir="2700000" algn="tl">
              <a:srgbClr val="000000"/>
            </a:outerShdw>
          </a:effectLst>
          <a:latin typeface="Tahoma" pitchFamily="34" charset="0"/>
          <a:cs typeface="Arial" charset="0"/>
        </a:defRPr>
      </a:lvl8pPr>
      <a:lvl9pPr marL="1929021" algn="ctr" defTabSz="4231459" rtl="0" fontAlgn="base">
        <a:spcBef>
          <a:spcPct val="0"/>
        </a:spcBef>
        <a:spcAft>
          <a:spcPct val="0"/>
        </a:spcAft>
        <a:defRPr sz="20400">
          <a:solidFill>
            <a:schemeClr val="tx2"/>
          </a:solidFill>
          <a:effectLst>
            <a:outerShdw blurRad="38100" dist="38100" dir="2700000" algn="tl">
              <a:srgbClr val="000000"/>
            </a:outerShdw>
          </a:effectLst>
          <a:latin typeface="Tahoma" pitchFamily="34" charset="0"/>
          <a:cs typeface="Arial" charset="0"/>
        </a:defRPr>
      </a:lvl9pPr>
    </p:titleStyle>
    <p:bodyStyle>
      <a:lvl1pPr marL="1585913" indent="-1585913" algn="l" defTabSz="4229100" rtl="0" eaLnBrk="0" fontAlgn="base" hangingPunct="0">
        <a:spcBef>
          <a:spcPct val="20000"/>
        </a:spcBef>
        <a:spcAft>
          <a:spcPct val="0"/>
        </a:spcAft>
        <a:buClr>
          <a:schemeClr val="hlink"/>
        </a:buClr>
        <a:buSzPct val="65000"/>
        <a:buFont typeface="Wingdings" pitchFamily="2" charset="2"/>
        <a:buChar char="n"/>
        <a:defRPr sz="14800">
          <a:solidFill>
            <a:schemeClr val="tx1"/>
          </a:solidFill>
          <a:effectLst>
            <a:outerShdw blurRad="38100" dist="38100" dir="2700000" algn="tl">
              <a:srgbClr val="000000"/>
            </a:outerShdw>
          </a:effectLst>
          <a:latin typeface="+mn-lt"/>
          <a:ea typeface="+mn-ea"/>
          <a:cs typeface="+mn-cs"/>
        </a:defRPr>
      </a:lvl1pPr>
      <a:lvl2pPr marL="3436938" indent="-1320800" algn="l" defTabSz="4229100" rtl="0" eaLnBrk="0" fontAlgn="base" hangingPunct="0">
        <a:spcBef>
          <a:spcPct val="20000"/>
        </a:spcBef>
        <a:spcAft>
          <a:spcPct val="0"/>
        </a:spcAft>
        <a:buClr>
          <a:schemeClr val="folHlink"/>
        </a:buClr>
        <a:buSzPct val="65000"/>
        <a:buFont typeface="Wingdings" pitchFamily="2" charset="2"/>
        <a:buChar char="n"/>
        <a:defRPr sz="13000">
          <a:solidFill>
            <a:schemeClr val="tx1"/>
          </a:solidFill>
          <a:effectLst>
            <a:outerShdw blurRad="38100" dist="38100" dir="2700000" algn="tl">
              <a:srgbClr val="000000"/>
            </a:outerShdw>
          </a:effectLst>
          <a:latin typeface="+mn-lt"/>
          <a:cs typeface="+mn-cs"/>
        </a:defRPr>
      </a:lvl2pPr>
      <a:lvl3pPr marL="5287963" indent="-1057275" algn="l" defTabSz="4229100" rtl="0" eaLnBrk="0" fontAlgn="base" hangingPunct="0">
        <a:spcBef>
          <a:spcPct val="20000"/>
        </a:spcBef>
        <a:spcAft>
          <a:spcPct val="0"/>
        </a:spcAft>
        <a:buClr>
          <a:schemeClr val="hlink"/>
        </a:buClr>
        <a:buSzPct val="65000"/>
        <a:buFont typeface="Wingdings" pitchFamily="2" charset="2"/>
        <a:buChar char="n"/>
        <a:defRPr sz="11000">
          <a:solidFill>
            <a:schemeClr val="tx1"/>
          </a:solidFill>
          <a:effectLst>
            <a:outerShdw blurRad="38100" dist="38100" dir="2700000" algn="tl">
              <a:srgbClr val="000000"/>
            </a:outerShdw>
          </a:effectLst>
          <a:latin typeface="+mn-lt"/>
          <a:cs typeface="+mn-cs"/>
        </a:defRPr>
      </a:lvl3pPr>
      <a:lvl4pPr marL="7402513" indent="-1054100" algn="l" defTabSz="4229100" rtl="0" eaLnBrk="0" fontAlgn="base" hangingPunct="0">
        <a:spcBef>
          <a:spcPct val="20000"/>
        </a:spcBef>
        <a:spcAft>
          <a:spcPct val="0"/>
        </a:spcAft>
        <a:buClr>
          <a:schemeClr val="folHlink"/>
        </a:buClr>
        <a:buSzPct val="65000"/>
        <a:buFont typeface="Wingdings" pitchFamily="2" charset="2"/>
        <a:buChar char="n"/>
        <a:defRPr sz="9200">
          <a:solidFill>
            <a:schemeClr val="tx1"/>
          </a:solidFill>
          <a:effectLst>
            <a:outerShdw blurRad="38100" dist="38100" dir="2700000" algn="tl">
              <a:srgbClr val="000000"/>
            </a:outerShdw>
          </a:effectLst>
          <a:latin typeface="+mn-lt"/>
          <a:cs typeface="+mn-cs"/>
        </a:defRPr>
      </a:lvl4pPr>
      <a:lvl5pPr marL="9520238" indent="-1057275" algn="l" defTabSz="4229100" rtl="0" eaLnBrk="0" fontAlgn="base" hangingPunct="0">
        <a:spcBef>
          <a:spcPct val="20000"/>
        </a:spcBef>
        <a:spcAft>
          <a:spcPct val="0"/>
        </a:spcAft>
        <a:buClr>
          <a:schemeClr val="hlink"/>
        </a:buClr>
        <a:buSzPct val="65000"/>
        <a:buFont typeface="Wingdings" pitchFamily="2" charset="2"/>
        <a:buChar char="n"/>
        <a:defRPr sz="9200">
          <a:solidFill>
            <a:schemeClr val="tx1"/>
          </a:solidFill>
          <a:effectLst>
            <a:outerShdw blurRad="38100" dist="38100" dir="2700000" algn="tl">
              <a:srgbClr val="000000"/>
            </a:outerShdw>
          </a:effectLst>
          <a:latin typeface="+mn-lt"/>
          <a:cs typeface="+mn-cs"/>
        </a:defRPr>
      </a:lvl5pPr>
      <a:lvl6pPr marL="10003454" indent="-1058284" algn="l" defTabSz="4231459" rtl="0" fontAlgn="base">
        <a:spcBef>
          <a:spcPct val="20000"/>
        </a:spcBef>
        <a:spcAft>
          <a:spcPct val="0"/>
        </a:spcAft>
        <a:buClr>
          <a:schemeClr val="hlink"/>
        </a:buClr>
        <a:buSzPct val="65000"/>
        <a:buFont typeface="Wingdings" pitchFamily="2" charset="2"/>
        <a:buChar char="n"/>
        <a:defRPr sz="9200">
          <a:solidFill>
            <a:schemeClr val="tx1"/>
          </a:solidFill>
          <a:effectLst>
            <a:outerShdw blurRad="38100" dist="38100" dir="2700000" algn="tl">
              <a:srgbClr val="000000"/>
            </a:outerShdw>
          </a:effectLst>
          <a:latin typeface="+mn-lt"/>
          <a:cs typeface="+mn-cs"/>
        </a:defRPr>
      </a:lvl6pPr>
      <a:lvl7pPr marL="10485710" indent="-1058284" algn="l" defTabSz="4231459" rtl="0" fontAlgn="base">
        <a:spcBef>
          <a:spcPct val="20000"/>
        </a:spcBef>
        <a:spcAft>
          <a:spcPct val="0"/>
        </a:spcAft>
        <a:buClr>
          <a:schemeClr val="hlink"/>
        </a:buClr>
        <a:buSzPct val="65000"/>
        <a:buFont typeface="Wingdings" pitchFamily="2" charset="2"/>
        <a:buChar char="n"/>
        <a:defRPr sz="9200">
          <a:solidFill>
            <a:schemeClr val="tx1"/>
          </a:solidFill>
          <a:effectLst>
            <a:outerShdw blurRad="38100" dist="38100" dir="2700000" algn="tl">
              <a:srgbClr val="000000"/>
            </a:outerShdw>
          </a:effectLst>
          <a:latin typeface="+mn-lt"/>
          <a:cs typeface="+mn-cs"/>
        </a:defRPr>
      </a:lvl7pPr>
      <a:lvl8pPr marL="10967966" indent="-1058284" algn="l" defTabSz="4231459" rtl="0" fontAlgn="base">
        <a:spcBef>
          <a:spcPct val="20000"/>
        </a:spcBef>
        <a:spcAft>
          <a:spcPct val="0"/>
        </a:spcAft>
        <a:buClr>
          <a:schemeClr val="hlink"/>
        </a:buClr>
        <a:buSzPct val="65000"/>
        <a:buFont typeface="Wingdings" pitchFamily="2" charset="2"/>
        <a:buChar char="n"/>
        <a:defRPr sz="9200">
          <a:solidFill>
            <a:schemeClr val="tx1"/>
          </a:solidFill>
          <a:effectLst>
            <a:outerShdw blurRad="38100" dist="38100" dir="2700000" algn="tl">
              <a:srgbClr val="000000"/>
            </a:outerShdw>
          </a:effectLst>
          <a:latin typeface="+mn-lt"/>
          <a:cs typeface="+mn-cs"/>
        </a:defRPr>
      </a:lvl8pPr>
      <a:lvl9pPr marL="11450221" indent="-1058284" algn="l" defTabSz="4231459" rtl="0" fontAlgn="base">
        <a:spcBef>
          <a:spcPct val="20000"/>
        </a:spcBef>
        <a:spcAft>
          <a:spcPct val="0"/>
        </a:spcAft>
        <a:buClr>
          <a:schemeClr val="hlink"/>
        </a:buClr>
        <a:buSzPct val="65000"/>
        <a:buFont typeface="Wingdings" pitchFamily="2" charset="2"/>
        <a:buChar char="n"/>
        <a:defRPr sz="92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64511" rtl="0" eaLnBrk="1" latinLnBrk="0" hangingPunct="1">
        <a:defRPr sz="1800" kern="1200">
          <a:solidFill>
            <a:schemeClr val="tx1"/>
          </a:solidFill>
          <a:latin typeface="+mn-lt"/>
          <a:ea typeface="+mn-ea"/>
          <a:cs typeface="+mn-cs"/>
        </a:defRPr>
      </a:lvl1pPr>
      <a:lvl2pPr marL="482256" algn="l" defTabSz="964511" rtl="0" eaLnBrk="1" latinLnBrk="0" hangingPunct="1">
        <a:defRPr sz="1800" kern="1200">
          <a:solidFill>
            <a:schemeClr val="tx1"/>
          </a:solidFill>
          <a:latin typeface="+mn-lt"/>
          <a:ea typeface="+mn-ea"/>
          <a:cs typeface="+mn-cs"/>
        </a:defRPr>
      </a:lvl2pPr>
      <a:lvl3pPr marL="964511" algn="l" defTabSz="964511" rtl="0" eaLnBrk="1" latinLnBrk="0" hangingPunct="1">
        <a:defRPr sz="1800" kern="1200">
          <a:solidFill>
            <a:schemeClr val="tx1"/>
          </a:solidFill>
          <a:latin typeface="+mn-lt"/>
          <a:ea typeface="+mn-ea"/>
          <a:cs typeface="+mn-cs"/>
        </a:defRPr>
      </a:lvl3pPr>
      <a:lvl4pPr marL="1446767" algn="l" defTabSz="964511" rtl="0" eaLnBrk="1" latinLnBrk="0" hangingPunct="1">
        <a:defRPr sz="1800" kern="1200">
          <a:solidFill>
            <a:schemeClr val="tx1"/>
          </a:solidFill>
          <a:latin typeface="+mn-lt"/>
          <a:ea typeface="+mn-ea"/>
          <a:cs typeface="+mn-cs"/>
        </a:defRPr>
      </a:lvl4pPr>
      <a:lvl5pPr marL="1929021" algn="l" defTabSz="964511" rtl="0" eaLnBrk="1" latinLnBrk="0" hangingPunct="1">
        <a:defRPr sz="1800" kern="1200">
          <a:solidFill>
            <a:schemeClr val="tx1"/>
          </a:solidFill>
          <a:latin typeface="+mn-lt"/>
          <a:ea typeface="+mn-ea"/>
          <a:cs typeface="+mn-cs"/>
        </a:defRPr>
      </a:lvl5pPr>
      <a:lvl6pPr marL="2411278" algn="l" defTabSz="964511" rtl="0" eaLnBrk="1" latinLnBrk="0" hangingPunct="1">
        <a:defRPr sz="1800" kern="1200">
          <a:solidFill>
            <a:schemeClr val="tx1"/>
          </a:solidFill>
          <a:latin typeface="+mn-lt"/>
          <a:ea typeface="+mn-ea"/>
          <a:cs typeface="+mn-cs"/>
        </a:defRPr>
      </a:lvl6pPr>
      <a:lvl7pPr marL="2893534" algn="l" defTabSz="964511" rtl="0" eaLnBrk="1" latinLnBrk="0" hangingPunct="1">
        <a:defRPr sz="1800" kern="1200">
          <a:solidFill>
            <a:schemeClr val="tx1"/>
          </a:solidFill>
          <a:latin typeface="+mn-lt"/>
          <a:ea typeface="+mn-ea"/>
          <a:cs typeface="+mn-cs"/>
        </a:defRPr>
      </a:lvl7pPr>
      <a:lvl8pPr marL="3375790" algn="l" defTabSz="964511" rtl="0" eaLnBrk="1" latinLnBrk="0" hangingPunct="1">
        <a:defRPr sz="1800" kern="1200">
          <a:solidFill>
            <a:schemeClr val="tx1"/>
          </a:solidFill>
          <a:latin typeface="+mn-lt"/>
          <a:ea typeface="+mn-ea"/>
          <a:cs typeface="+mn-cs"/>
        </a:defRPr>
      </a:lvl8pPr>
      <a:lvl9pPr marL="3858044" algn="l" defTabSz="9645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689725" y="2181225"/>
            <a:ext cx="27813000" cy="6400800"/>
          </a:xfrm>
          <a:prstGeom prst="rect">
            <a:avLst/>
          </a:prstGeom>
          <a:noFill/>
          <a:ln w="9525">
            <a:noFill/>
            <a:miter lim="800000"/>
            <a:headEnd/>
            <a:tailEnd/>
          </a:ln>
          <a:effectLst>
            <a:outerShdw dist="107763" dir="2700000" algn="ctr" rotWithShape="0">
              <a:schemeClr val="bg2"/>
            </a:outerShdw>
          </a:effectLst>
        </p:spPr>
        <p:txBody>
          <a:bodyPr lIns="114535" tIns="57270" rIns="114535" bIns="57270" anchor="ctr"/>
          <a:lstStyle/>
          <a:p>
            <a:pPr algn="ctr" defTabSz="4231459" rtl="0">
              <a:defRPr/>
            </a:pPr>
            <a:r>
              <a:rPr lang="en-US" sz="4000" b="1" i="1" dirty="0">
                <a:solidFill>
                  <a:srgbClr val="000000"/>
                </a:solidFill>
                <a:effectLst>
                  <a:outerShdw blurRad="38100" dist="38100" dir="2700000" algn="tl">
                    <a:srgbClr val="000000"/>
                  </a:outerShdw>
                </a:effectLst>
                <a:latin typeface="Comic Sans MS" pitchFamily="66" charset="0"/>
                <a:cs typeface="David" pitchFamily="2" charset="-79"/>
              </a:rPr>
              <a:t/>
            </a:r>
            <a:br>
              <a:rPr lang="en-US" sz="4000" b="1" i="1" dirty="0">
                <a:solidFill>
                  <a:srgbClr val="000000"/>
                </a:solidFill>
                <a:effectLst>
                  <a:outerShdw blurRad="38100" dist="38100" dir="2700000" algn="tl">
                    <a:srgbClr val="000000"/>
                  </a:outerShdw>
                </a:effectLst>
                <a:latin typeface="Comic Sans MS" pitchFamily="66" charset="0"/>
                <a:cs typeface="David" pitchFamily="2" charset="-79"/>
              </a:rPr>
            </a:br>
            <a:endParaRPr lang="en-US" sz="4000" b="1" i="1" dirty="0">
              <a:solidFill>
                <a:srgbClr val="000000"/>
              </a:solidFill>
              <a:effectLst>
                <a:outerShdw blurRad="38100" dist="38100" dir="2700000" algn="tl">
                  <a:srgbClr val="000000"/>
                </a:outerShdw>
              </a:effectLst>
              <a:latin typeface="Comic Sans MS" pitchFamily="66" charset="0"/>
              <a:cs typeface="David" pitchFamily="2" charset="-79"/>
            </a:endParaRPr>
          </a:p>
        </p:txBody>
      </p:sp>
      <p:sp>
        <p:nvSpPr>
          <p:cNvPr id="2061" name="Text Box 13"/>
          <p:cNvSpPr txBox="1">
            <a:spLocks noChangeArrowheads="1"/>
          </p:cNvSpPr>
          <p:nvPr/>
        </p:nvSpPr>
        <p:spPr bwMode="auto">
          <a:xfrm>
            <a:off x="396875" y="4025900"/>
            <a:ext cx="3589338" cy="708025"/>
          </a:xfrm>
          <a:prstGeom prst="rect">
            <a:avLst/>
          </a:prstGeom>
          <a:noFill/>
          <a:ln w="9525">
            <a:noFill/>
            <a:miter lim="800000"/>
            <a:headEnd/>
            <a:tailEnd/>
          </a:ln>
          <a:effectLst/>
        </p:spPr>
        <p:txBody>
          <a:bodyPr lIns="91127" tIns="45561" rIns="91127" bIns="45561">
            <a:spAutoFit/>
          </a:bodyPr>
          <a:lstStyle/>
          <a:p>
            <a:pPr algn="l" defTabSz="910928" rtl="0" eaLnBrk="0" hangingPunct="0">
              <a:spcBef>
                <a:spcPct val="50000"/>
              </a:spcBef>
              <a:defRPr/>
            </a:pPr>
            <a:r>
              <a:rPr lang="en-US" sz="4000" b="1" dirty="0">
                <a:solidFill>
                  <a:srgbClr val="000000"/>
                </a:solidFill>
                <a:effectLst>
                  <a:outerShdw blurRad="38100" dist="38100" dir="2700000" algn="tl">
                    <a:srgbClr val="000000"/>
                  </a:outerShdw>
                </a:effectLst>
                <a:latin typeface="Calibri" pitchFamily="34" charset="0"/>
                <a:cs typeface="David" pitchFamily="2" charset="-79"/>
              </a:rPr>
              <a:t>Abstract</a:t>
            </a:r>
          </a:p>
        </p:txBody>
      </p:sp>
      <p:sp>
        <p:nvSpPr>
          <p:cNvPr id="2081" name="Line 33"/>
          <p:cNvSpPr>
            <a:spLocks noChangeShapeType="1"/>
          </p:cNvSpPr>
          <p:nvPr/>
        </p:nvSpPr>
        <p:spPr bwMode="auto">
          <a:xfrm>
            <a:off x="396875" y="4802188"/>
            <a:ext cx="8890000" cy="0"/>
          </a:xfrm>
          <a:prstGeom prst="line">
            <a:avLst/>
          </a:prstGeom>
          <a:noFill/>
          <a:ln w="76200">
            <a:solidFill>
              <a:schemeClr val="hlink"/>
            </a:solidFill>
            <a:round/>
            <a:headEnd/>
            <a:tailEnd/>
          </a:ln>
          <a:effectLst>
            <a:outerShdw dist="35921" dir="2700000" algn="ctr" rotWithShape="0">
              <a:schemeClr val="bg2"/>
            </a:outerShdw>
          </a:effectLst>
        </p:spPr>
        <p:txBody>
          <a:bodyPr wrap="none" lIns="96451" tIns="48226" rIns="96451" bIns="48226" anchor="ctr"/>
          <a:lstStyle/>
          <a:p>
            <a:pPr algn="l" rtl="0">
              <a:defRPr/>
            </a:pPr>
            <a:endParaRPr lang="en-US" dirty="0">
              <a:solidFill>
                <a:srgbClr val="000000"/>
              </a:solidFill>
            </a:endParaRPr>
          </a:p>
        </p:txBody>
      </p:sp>
      <p:sp>
        <p:nvSpPr>
          <p:cNvPr id="2053" name="Text Box 55"/>
          <p:cNvSpPr txBox="1">
            <a:spLocks noChangeArrowheads="1"/>
          </p:cNvSpPr>
          <p:nvPr/>
        </p:nvSpPr>
        <p:spPr bwMode="auto">
          <a:xfrm>
            <a:off x="26668413" y="8315325"/>
            <a:ext cx="12252325" cy="2794000"/>
          </a:xfrm>
          <a:prstGeom prst="rect">
            <a:avLst/>
          </a:prstGeom>
          <a:noFill/>
          <a:ln w="9525">
            <a:noFill/>
            <a:miter lim="800000"/>
            <a:headEnd/>
            <a:tailEnd/>
          </a:ln>
        </p:spPr>
        <p:txBody>
          <a:bodyPr lIns="91127" tIns="45561" rIns="91127" bIns="45561">
            <a:spAutoFit/>
          </a:bodyPr>
          <a:lstStyle/>
          <a:p>
            <a:pPr defTabSz="909638">
              <a:spcBef>
                <a:spcPct val="50000"/>
              </a:spcBef>
              <a:buClr>
                <a:schemeClr val="accent2"/>
              </a:buClr>
              <a:buSzPct val="80000"/>
            </a:pPr>
            <a:endParaRPr lang="he-IL" sz="2700">
              <a:solidFill>
                <a:srgbClr val="000000"/>
              </a:solidFill>
              <a:latin typeface="Times New Roman" pitchFamily="18" charset="0"/>
              <a:cs typeface="David" pitchFamily="34" charset="-79"/>
            </a:endParaRPr>
          </a:p>
          <a:p>
            <a:pPr defTabSz="909638">
              <a:spcBef>
                <a:spcPct val="50000"/>
              </a:spcBef>
              <a:buClr>
                <a:schemeClr val="accent2"/>
              </a:buClr>
              <a:buSzPct val="80000"/>
            </a:pPr>
            <a:endParaRPr lang="he-IL" sz="2700">
              <a:solidFill>
                <a:srgbClr val="000000"/>
              </a:solidFill>
              <a:latin typeface="Times New Roman" pitchFamily="18" charset="0"/>
              <a:cs typeface="David" pitchFamily="34" charset="-79"/>
            </a:endParaRPr>
          </a:p>
          <a:p>
            <a:pPr defTabSz="909638"/>
            <a:endParaRPr lang="he-IL" sz="2700">
              <a:solidFill>
                <a:srgbClr val="000000"/>
              </a:solidFill>
              <a:latin typeface="Times New Roman" pitchFamily="18" charset="0"/>
              <a:cs typeface="David" pitchFamily="34" charset="-79"/>
            </a:endParaRPr>
          </a:p>
          <a:p>
            <a:pPr defTabSz="909638"/>
            <a:endParaRPr lang="he-IL" sz="2700">
              <a:solidFill>
                <a:srgbClr val="000000"/>
              </a:solidFill>
              <a:latin typeface="Times New Roman" pitchFamily="18" charset="0"/>
              <a:cs typeface="David" pitchFamily="34" charset="-79"/>
            </a:endParaRPr>
          </a:p>
          <a:p>
            <a:pPr defTabSz="909638"/>
            <a:endParaRPr lang="he-IL" sz="2700">
              <a:solidFill>
                <a:srgbClr val="000000"/>
              </a:solidFill>
              <a:latin typeface="Times New Roman" pitchFamily="18" charset="0"/>
              <a:cs typeface="David" pitchFamily="34" charset="-79"/>
            </a:endParaRPr>
          </a:p>
          <a:p>
            <a:pPr defTabSz="909638"/>
            <a:endParaRPr lang="he-IL" sz="2700">
              <a:solidFill>
                <a:srgbClr val="000000"/>
              </a:solidFill>
              <a:latin typeface="Times New Roman" pitchFamily="18" charset="0"/>
              <a:cs typeface="David" pitchFamily="34" charset="-79"/>
            </a:endParaRPr>
          </a:p>
        </p:txBody>
      </p:sp>
      <p:sp>
        <p:nvSpPr>
          <p:cNvPr id="2105" name="Text Box 57"/>
          <p:cNvSpPr txBox="1">
            <a:spLocks noChangeArrowheads="1"/>
          </p:cNvSpPr>
          <p:nvPr/>
        </p:nvSpPr>
        <p:spPr bwMode="auto">
          <a:xfrm>
            <a:off x="3417888" y="460375"/>
            <a:ext cx="31865887" cy="3811588"/>
          </a:xfrm>
          <a:prstGeom prst="rect">
            <a:avLst/>
          </a:prstGeom>
          <a:noFill/>
          <a:ln w="9525">
            <a:noFill/>
            <a:miter lim="800000"/>
            <a:headEnd/>
            <a:tailEnd/>
          </a:ln>
          <a:effectLst/>
        </p:spPr>
        <p:txBody>
          <a:bodyPr lIns="91127" tIns="45561" rIns="91127" bIns="45561">
            <a:spAutoFit/>
          </a:bodyPr>
          <a:lstStyle/>
          <a:p>
            <a:pPr marL="905936" indent="-905936" algn="l">
              <a:defRPr/>
            </a:pPr>
            <a:r>
              <a:rPr lang="en-GB" sz="6600" b="1" dirty="0">
                <a:solidFill>
                  <a:srgbClr val="FFC000"/>
                </a:solidFill>
                <a:effectLst>
                  <a:outerShdw blurRad="38100" dist="38100" dir="2700000" algn="tl">
                    <a:srgbClr val="000000">
                      <a:alpha val="43137"/>
                    </a:srgbClr>
                  </a:outerShdw>
                </a:effectLst>
              </a:rPr>
              <a:t>Microenvironment-dependent </a:t>
            </a:r>
            <a:r>
              <a:rPr lang="en-GB" sz="6600" b="1" dirty="0" err="1">
                <a:solidFill>
                  <a:srgbClr val="FFC000"/>
                </a:solidFill>
                <a:effectLst>
                  <a:outerShdw blurRad="38100" dist="38100" dir="2700000" algn="tl">
                    <a:srgbClr val="000000">
                      <a:alpha val="43137"/>
                    </a:srgbClr>
                  </a:outerShdw>
                </a:effectLst>
              </a:rPr>
              <a:t>intratumoral</a:t>
            </a:r>
            <a:r>
              <a:rPr lang="en-GB" sz="6600" b="1" dirty="0">
                <a:solidFill>
                  <a:srgbClr val="FFC000"/>
                </a:solidFill>
                <a:effectLst>
                  <a:outerShdw blurRad="38100" dist="38100" dir="2700000" algn="tl">
                    <a:srgbClr val="000000">
                      <a:alpha val="43137"/>
                    </a:srgbClr>
                  </a:outerShdw>
                </a:effectLst>
              </a:rPr>
              <a:t> heterogeneity in the self-renewal and </a:t>
            </a:r>
            <a:r>
              <a:rPr lang="en-GB" sz="6600" b="1" dirty="0" err="1">
                <a:solidFill>
                  <a:srgbClr val="FFC000"/>
                </a:solidFill>
                <a:effectLst>
                  <a:outerShdw blurRad="38100" dist="38100" dir="2700000" algn="tl">
                    <a:srgbClr val="000000">
                      <a:alpha val="43137"/>
                    </a:srgbClr>
                  </a:outerShdw>
                </a:effectLst>
              </a:rPr>
              <a:t>tumorigenic</a:t>
            </a:r>
            <a:r>
              <a:rPr lang="en-GB" sz="6600" b="1" dirty="0">
                <a:solidFill>
                  <a:srgbClr val="FFC000"/>
                </a:solidFill>
                <a:effectLst>
                  <a:outerShdw blurRad="38100" dist="38100" dir="2700000" algn="tl">
                    <a:srgbClr val="000000">
                      <a:alpha val="43137"/>
                    </a:srgbClr>
                  </a:outerShdw>
                </a:effectLst>
              </a:rPr>
              <a:t> differentiation of ovarian cancer</a:t>
            </a:r>
            <a:endParaRPr lang="en-US" sz="8900" b="1" dirty="0">
              <a:solidFill>
                <a:srgbClr val="FFC000"/>
              </a:solidFill>
              <a:effectLst>
                <a:outerShdw blurRad="38100" dist="38100" dir="2700000" algn="tl">
                  <a:srgbClr val="000000">
                    <a:alpha val="43137"/>
                  </a:srgbClr>
                </a:outerShdw>
              </a:effectLst>
              <a:latin typeface="Calibri" pitchFamily="34" charset="0"/>
            </a:endParaRPr>
          </a:p>
          <a:p>
            <a:pPr algn="l" rtl="0">
              <a:spcBef>
                <a:spcPts val="1266"/>
              </a:spcBef>
              <a:defRPr/>
            </a:pPr>
            <a:r>
              <a:rPr lang="en-US" sz="4500" i="1" dirty="0">
                <a:solidFill>
                  <a:srgbClr val="000000"/>
                </a:solidFill>
                <a:effectLst>
                  <a:outerShdw blurRad="38100" dist="38100" dir="2700000" algn="tl">
                    <a:srgbClr val="000000">
                      <a:alpha val="43137"/>
                    </a:srgbClr>
                  </a:outerShdw>
                </a:effectLst>
              </a:rPr>
              <a:t>     </a:t>
            </a:r>
            <a:endParaRPr lang="en-US" sz="4500" dirty="0">
              <a:solidFill>
                <a:srgbClr val="000000"/>
              </a:solidFill>
              <a:effectLst>
                <a:outerShdw blurRad="38100" dist="38100" dir="2700000" algn="tl">
                  <a:srgbClr val="000000">
                    <a:alpha val="43137"/>
                  </a:srgbClr>
                </a:outerShdw>
              </a:effectLst>
            </a:endParaRPr>
          </a:p>
          <a:p>
            <a:pPr algn="ctr" rtl="0">
              <a:spcBef>
                <a:spcPts val="1266"/>
              </a:spcBef>
              <a:defRPr/>
            </a:pPr>
            <a:endParaRPr lang="en-US" sz="4300" dirty="0">
              <a:solidFill>
                <a:srgbClr val="000000"/>
              </a:solidFill>
              <a:latin typeface="+mj-lt"/>
            </a:endParaRPr>
          </a:p>
        </p:txBody>
      </p:sp>
      <p:sp>
        <p:nvSpPr>
          <p:cNvPr id="2055" name="Text Box 64"/>
          <p:cNvSpPr txBox="1">
            <a:spLocks noChangeArrowheads="1"/>
          </p:cNvSpPr>
          <p:nvPr/>
        </p:nvSpPr>
        <p:spPr bwMode="auto">
          <a:xfrm>
            <a:off x="10610850" y="31646813"/>
            <a:ext cx="184150" cy="369887"/>
          </a:xfrm>
          <a:prstGeom prst="rect">
            <a:avLst/>
          </a:prstGeom>
          <a:noFill/>
          <a:ln w="9525">
            <a:noFill/>
            <a:miter lim="800000"/>
            <a:headEnd/>
            <a:tailEnd/>
          </a:ln>
        </p:spPr>
        <p:txBody>
          <a:bodyPr wrap="none" lIns="91127" tIns="45561" rIns="91127" bIns="45561">
            <a:spAutoFit/>
          </a:bodyPr>
          <a:lstStyle/>
          <a:p>
            <a:pPr defTabSz="909638" eaLnBrk="0" hangingPunct="0"/>
            <a:endParaRPr lang="en-US" b="1">
              <a:solidFill>
                <a:srgbClr val="000000"/>
              </a:solidFill>
              <a:latin typeface="Times New Roman" pitchFamily="18" charset="0"/>
              <a:cs typeface="David" pitchFamily="34" charset="-79"/>
            </a:endParaRPr>
          </a:p>
        </p:txBody>
      </p:sp>
      <p:sp>
        <p:nvSpPr>
          <p:cNvPr id="2056" name="Line 111"/>
          <p:cNvSpPr>
            <a:spLocks noChangeShapeType="1"/>
          </p:cNvSpPr>
          <p:nvPr/>
        </p:nvSpPr>
        <p:spPr bwMode="auto">
          <a:xfrm>
            <a:off x="39604950" y="0"/>
            <a:ext cx="0" cy="39604950"/>
          </a:xfrm>
          <a:prstGeom prst="line">
            <a:avLst/>
          </a:prstGeom>
          <a:noFill/>
          <a:ln w="38100">
            <a:solidFill>
              <a:srgbClr val="000066"/>
            </a:solidFill>
            <a:round/>
            <a:headEnd/>
            <a:tailEnd/>
          </a:ln>
        </p:spPr>
        <p:txBody>
          <a:bodyPr lIns="96451" tIns="48226" rIns="96451" bIns="48226"/>
          <a:lstStyle/>
          <a:p>
            <a:endParaRPr lang="en-US"/>
          </a:p>
        </p:txBody>
      </p:sp>
      <p:grpSp>
        <p:nvGrpSpPr>
          <p:cNvPr id="2057" name="Group 95"/>
          <p:cNvGrpSpPr>
            <a:grpSpLocks/>
          </p:cNvGrpSpPr>
          <p:nvPr/>
        </p:nvGrpSpPr>
        <p:grpSpPr bwMode="auto">
          <a:xfrm>
            <a:off x="474663" y="8807450"/>
            <a:ext cx="8890000" cy="708025"/>
            <a:chOff x="474982" y="8929267"/>
            <a:chExt cx="8890160" cy="707565"/>
          </a:xfrm>
        </p:grpSpPr>
        <p:sp>
          <p:nvSpPr>
            <p:cNvPr id="2822" name="Line 774"/>
            <p:cNvSpPr>
              <a:spLocks noChangeShapeType="1"/>
            </p:cNvSpPr>
            <p:nvPr/>
          </p:nvSpPr>
          <p:spPr bwMode="auto">
            <a:xfrm>
              <a:off x="474982" y="9576546"/>
              <a:ext cx="8890160" cy="0"/>
            </a:xfrm>
            <a:prstGeom prst="line">
              <a:avLst/>
            </a:prstGeom>
            <a:noFill/>
            <a:ln w="76200">
              <a:solidFill>
                <a:schemeClr val="hlink"/>
              </a:solidFill>
              <a:round/>
              <a:headEnd/>
              <a:tailEnd/>
            </a:ln>
            <a:effectLst>
              <a:outerShdw dist="35921" dir="2700000" algn="ctr" rotWithShape="0">
                <a:schemeClr val="bg2"/>
              </a:outerShdw>
            </a:effectLst>
          </p:spPr>
          <p:txBody>
            <a:bodyPr wrap="none" lIns="96451" tIns="48226" rIns="96451" bIns="48226" anchor="ctr"/>
            <a:lstStyle/>
            <a:p>
              <a:pPr algn="l" rtl="0">
                <a:defRPr/>
              </a:pPr>
              <a:endParaRPr lang="en-US" dirty="0">
                <a:solidFill>
                  <a:srgbClr val="000000"/>
                </a:solidFill>
              </a:endParaRPr>
            </a:p>
          </p:txBody>
        </p:sp>
        <p:sp>
          <p:nvSpPr>
            <p:cNvPr id="2823" name="Text Box 775"/>
            <p:cNvSpPr txBox="1">
              <a:spLocks noChangeArrowheads="1"/>
            </p:cNvSpPr>
            <p:nvPr/>
          </p:nvSpPr>
          <p:spPr bwMode="auto">
            <a:xfrm>
              <a:off x="484507" y="8929267"/>
              <a:ext cx="3238558" cy="707565"/>
            </a:xfrm>
            <a:prstGeom prst="rect">
              <a:avLst/>
            </a:prstGeom>
            <a:noFill/>
            <a:ln w="9525">
              <a:noFill/>
              <a:miter lim="800000"/>
              <a:headEnd/>
              <a:tailEnd/>
            </a:ln>
            <a:effectLst/>
          </p:spPr>
          <p:txBody>
            <a:bodyPr lIns="91127" tIns="45561" rIns="91127" bIns="45561">
              <a:spAutoFit/>
            </a:bodyPr>
            <a:lstStyle/>
            <a:p>
              <a:pPr algn="l" defTabSz="910928" rtl="0" eaLnBrk="0" hangingPunct="0">
                <a:spcBef>
                  <a:spcPct val="50000"/>
                </a:spcBef>
                <a:defRPr/>
              </a:pPr>
              <a:r>
                <a:rPr lang="en-US" sz="4000" b="1" dirty="0">
                  <a:solidFill>
                    <a:srgbClr val="000000"/>
                  </a:solidFill>
                  <a:effectLst>
                    <a:outerShdw blurRad="38100" dist="38100" dir="2700000" algn="tl">
                      <a:srgbClr val="000000"/>
                    </a:outerShdw>
                  </a:effectLst>
                  <a:latin typeface="Calibri" pitchFamily="34" charset="0"/>
                  <a:cs typeface="David" pitchFamily="2" charset="-79"/>
                </a:rPr>
                <a:t>Results</a:t>
              </a:r>
            </a:p>
          </p:txBody>
        </p:sp>
      </p:grpSp>
      <p:sp>
        <p:nvSpPr>
          <p:cNvPr id="2058" name="Text Box 776"/>
          <p:cNvSpPr txBox="1">
            <a:spLocks noChangeArrowheads="1"/>
          </p:cNvSpPr>
          <p:nvPr/>
        </p:nvSpPr>
        <p:spPr bwMode="auto">
          <a:xfrm>
            <a:off x="685800" y="4968875"/>
            <a:ext cx="38198425" cy="4483100"/>
          </a:xfrm>
          <a:prstGeom prst="rect">
            <a:avLst/>
          </a:prstGeom>
          <a:noFill/>
          <a:ln w="9525" algn="ctr">
            <a:noFill/>
            <a:miter lim="800000"/>
            <a:headEnd/>
            <a:tailEnd/>
          </a:ln>
        </p:spPr>
        <p:txBody>
          <a:bodyPr lIns="96451" tIns="48226" rIns="96451" bIns="48226">
            <a:spAutoFit/>
          </a:bodyPr>
          <a:lstStyle/>
          <a:p>
            <a:pPr algn="just" rtl="0"/>
            <a:r>
              <a:rPr lang="en-US" sz="2400" b="1" u="sng">
                <a:latin typeface="Calibri" pitchFamily="34" charset="0"/>
              </a:rPr>
              <a:t>Introduction</a:t>
            </a:r>
            <a:r>
              <a:rPr lang="en-US" sz="2400" b="1">
                <a:latin typeface="Calibri" pitchFamily="34" charset="0"/>
              </a:rPr>
              <a:t>: Solid tumor complexity emanates from the requirement of a supportive microenvironment that provides a compatible network of interactions between the heterogeneous cancer cells and various tumor supporting cells. We have established and validated a tumor microenvironment model based on the potential of human embryonic stem cells (hESC) to generate</a:t>
            </a:r>
            <a:r>
              <a:rPr lang="en-US" sz="2400" b="1" i="1">
                <a:latin typeface="Calibri" pitchFamily="34" charset="0"/>
              </a:rPr>
              <a:t> in vivo</a:t>
            </a:r>
            <a:r>
              <a:rPr lang="en-US" sz="2400" b="1">
                <a:latin typeface="Calibri" pitchFamily="34" charset="0"/>
              </a:rPr>
              <a:t> teratomas, comprised of a wide variety of differentiated tissues and structures, for studying human tumorigenesis. We have extended this approach to examine the attributes of such a cellular microenvironment in supporting the growth of human cancer cells freshly harvested from malignant ovarian ascites and to determine whether there are differences among subsets of ascites derived cancer cells in terms of tumorigenic capacity, self renewal and tumorigenic differentiation capacities, in the conventional murine xenograft model and in the hESC- derived microenvironment. </a:t>
            </a:r>
            <a:r>
              <a:rPr lang="en-US" sz="2400" b="1" u="sng">
                <a:latin typeface="Calibri" pitchFamily="34" charset="0"/>
              </a:rPr>
              <a:t>Material and Methods</a:t>
            </a:r>
            <a:r>
              <a:rPr lang="en-US" sz="2400" b="1">
                <a:latin typeface="Calibri" pitchFamily="34" charset="0"/>
              </a:rPr>
              <a:t>: Human cancer cells were harvested from malignant ovarian ascites fluid collected from a 64-year-old patient diagnosed with stage IV clear cell carcinoma of the ovary. Separation processes enabled the identification and characterization of six different cancer cell subpopulations (CCSPs). </a:t>
            </a:r>
            <a:r>
              <a:rPr lang="en-US" sz="2400" b="1" u="sng">
                <a:latin typeface="Calibri" pitchFamily="34" charset="0"/>
              </a:rPr>
              <a:t>Results</a:t>
            </a:r>
            <a:r>
              <a:rPr lang="en-US" sz="2400" b="1">
                <a:latin typeface="Calibri" pitchFamily="34" charset="0"/>
              </a:rPr>
              <a:t>: Only four of the six CCSPs developed into tumors in a conventional xenograft model; all six of the CCSPs robustly generated tumors in the hESC-derived cellular microenvironment, demonstrating niche dependent tumorigenic capacity. Detailed analyses indicate that the CCSPs are six different 'cancer stem cell' (CSC) populations that exhibit the capacity for both self-renewal and tumorigenic differentiation in a niche-dependent manner, and are characterized by the expression of specific markers for CSC. Remarkably – in the embryonic stem cell based model – these ovarian cancer cell subpopulations from a single patient – recapitulated the broad repertoire of properties that can be seen in tumors observed across the entire spectrum of many different patients. Despite the diverse histological phenotypes and niche preferences, genomic analyses demonstrated a monoclonal tumor origin for the different subpopulations. Moreover, the hESC-based model, exposed subpopulations of ovarian CSC – which are believed to serve as relevant targets for a sustained response with anti-cancer therapy. Accordingly we have performed gene expression analyses using laser micro-dissected tissues from tumors generated in both </a:t>
            </a:r>
            <a:r>
              <a:rPr lang="en-US" sz="2400" b="1" i="1">
                <a:latin typeface="Calibri" pitchFamily="34" charset="0"/>
              </a:rPr>
              <a:t>in vivo</a:t>
            </a:r>
            <a:r>
              <a:rPr lang="en-US" sz="2400" b="1">
                <a:latin typeface="Calibri" pitchFamily="34" charset="0"/>
              </a:rPr>
              <a:t> models to examine the attributes of the hESC-based model in supporting the capacity of distinct CCSPs to generate tumors and the maintenance of CSC properties such as self-renewal and tumorigenic differentiation. </a:t>
            </a:r>
            <a:r>
              <a:rPr lang="en-US" sz="2400" b="1" u="sng">
                <a:latin typeface="Calibri" pitchFamily="34" charset="0"/>
              </a:rPr>
              <a:t>Conclusions</a:t>
            </a:r>
            <a:r>
              <a:rPr lang="en-US" sz="2400" b="1">
                <a:latin typeface="Calibri" pitchFamily="34" charset="0"/>
              </a:rPr>
              <a:t>: We suggest that the hESC-based model provides an integrated platform to critically scrutinize the ‘cancer stem cell’ paradigm and to develop and test multimodal anti-cancer therapies.</a:t>
            </a:r>
          </a:p>
          <a:p>
            <a:pPr algn="l" rtl="0"/>
            <a:r>
              <a:rPr lang="en-US" b="1">
                <a:latin typeface="Calibri" pitchFamily="34" charset="0"/>
              </a:rPr>
              <a:t> </a:t>
            </a:r>
          </a:p>
          <a:p>
            <a:pPr algn="just">
              <a:spcBef>
                <a:spcPct val="50000"/>
              </a:spcBef>
              <a:buFont typeface="Wingdings" pitchFamily="2" charset="2"/>
              <a:buNone/>
            </a:pPr>
            <a:endParaRPr lang="he-IL" b="1">
              <a:solidFill>
                <a:srgbClr val="000000"/>
              </a:solidFill>
              <a:latin typeface="Calibri" pitchFamily="34" charset="0"/>
              <a:cs typeface="David" pitchFamily="34" charset="-79"/>
            </a:endParaRPr>
          </a:p>
        </p:txBody>
      </p:sp>
      <p:sp>
        <p:nvSpPr>
          <p:cNvPr id="2833" name="Line 785"/>
          <p:cNvSpPr>
            <a:spLocks noChangeShapeType="1"/>
          </p:cNvSpPr>
          <p:nvPr/>
        </p:nvSpPr>
        <p:spPr bwMode="auto">
          <a:xfrm>
            <a:off x="0" y="8856663"/>
            <a:ext cx="39604950" cy="65087"/>
          </a:xfrm>
          <a:prstGeom prst="line">
            <a:avLst/>
          </a:prstGeom>
          <a:noFill/>
          <a:ln w="25400" cap="rnd">
            <a:solidFill>
              <a:schemeClr val="tx1"/>
            </a:solidFill>
            <a:prstDash val="sysDot"/>
            <a:round/>
            <a:headEnd/>
            <a:tailEnd/>
          </a:ln>
          <a:effectLst>
            <a:outerShdw dist="35921" dir="2700000" algn="ctr" rotWithShape="0">
              <a:schemeClr val="bg2"/>
            </a:outerShdw>
          </a:effectLst>
        </p:spPr>
        <p:txBody>
          <a:bodyPr wrap="none" lIns="96451" tIns="48226" rIns="96451" bIns="48226" anchor="ctr"/>
          <a:lstStyle/>
          <a:p>
            <a:pPr algn="l" rtl="0">
              <a:defRPr/>
            </a:pPr>
            <a:endParaRPr lang="en-US" dirty="0">
              <a:solidFill>
                <a:srgbClr val="000000"/>
              </a:solidFill>
            </a:endParaRPr>
          </a:p>
        </p:txBody>
      </p:sp>
      <p:sp>
        <p:nvSpPr>
          <p:cNvPr id="2060" name="Rectangle 70"/>
          <p:cNvSpPr>
            <a:spLocks noChangeArrowheads="1"/>
          </p:cNvSpPr>
          <p:nvPr/>
        </p:nvSpPr>
        <p:spPr bwMode="auto">
          <a:xfrm>
            <a:off x="449263" y="9505950"/>
            <a:ext cx="7324725" cy="512763"/>
          </a:xfrm>
          <a:prstGeom prst="rect">
            <a:avLst/>
          </a:prstGeom>
          <a:noFill/>
          <a:ln w="9525">
            <a:noFill/>
            <a:miter lim="800000"/>
            <a:headEnd/>
            <a:tailEnd/>
          </a:ln>
        </p:spPr>
        <p:txBody>
          <a:bodyPr wrap="none" lIns="96451" tIns="48226" rIns="96451" bIns="48226">
            <a:spAutoFit/>
          </a:bodyPr>
          <a:lstStyle/>
          <a:p>
            <a:pPr algn="l" rtl="0"/>
            <a:r>
              <a:rPr lang="en-US" sz="2700" b="1" u="sng">
                <a:solidFill>
                  <a:srgbClr val="000000"/>
                </a:solidFill>
                <a:latin typeface="Calibri" pitchFamily="34" charset="0"/>
              </a:rPr>
              <a:t>1. </a:t>
            </a:r>
            <a:r>
              <a:rPr lang="en-US" sz="2700" b="1" i="1" u="sng">
                <a:solidFill>
                  <a:srgbClr val="000000"/>
                </a:solidFill>
                <a:latin typeface="Calibri" pitchFamily="34" charset="0"/>
              </a:rPr>
              <a:t>In vivo </a:t>
            </a:r>
            <a:r>
              <a:rPr lang="en-US" sz="2700" b="1" u="sng">
                <a:solidFill>
                  <a:srgbClr val="000000"/>
                </a:solidFill>
                <a:latin typeface="Calibri" pitchFamily="34" charset="0"/>
              </a:rPr>
              <a:t>experimental models for Tumorigenesis </a:t>
            </a:r>
          </a:p>
        </p:txBody>
      </p:sp>
      <p:sp>
        <p:nvSpPr>
          <p:cNvPr id="116" name="Line 798"/>
          <p:cNvSpPr>
            <a:spLocks noChangeShapeType="1"/>
          </p:cNvSpPr>
          <p:nvPr/>
        </p:nvSpPr>
        <p:spPr bwMode="auto">
          <a:xfrm flipV="1">
            <a:off x="13703300" y="9001125"/>
            <a:ext cx="195263" cy="30740350"/>
          </a:xfrm>
          <a:prstGeom prst="line">
            <a:avLst/>
          </a:prstGeom>
          <a:noFill/>
          <a:ln w="25400" cap="rnd">
            <a:solidFill>
              <a:schemeClr val="tx1"/>
            </a:solidFill>
            <a:prstDash val="sysDot"/>
            <a:round/>
            <a:headEnd/>
            <a:tailEnd/>
          </a:ln>
          <a:effectLst>
            <a:outerShdw dist="35921" dir="2700000" algn="ctr" rotWithShape="0">
              <a:schemeClr val="bg2"/>
            </a:outerShdw>
          </a:effectLst>
        </p:spPr>
        <p:txBody>
          <a:bodyPr wrap="none" lIns="96451" tIns="48226" rIns="96451" bIns="48226" anchor="ctr"/>
          <a:lstStyle/>
          <a:p>
            <a:pPr algn="l" rtl="0">
              <a:defRPr/>
            </a:pPr>
            <a:endParaRPr lang="en-US" dirty="0">
              <a:solidFill>
                <a:srgbClr val="000000"/>
              </a:solidFill>
            </a:endParaRPr>
          </a:p>
        </p:txBody>
      </p:sp>
      <p:sp>
        <p:nvSpPr>
          <p:cNvPr id="54" name="Line 798"/>
          <p:cNvSpPr>
            <a:spLocks noChangeShapeType="1"/>
          </p:cNvSpPr>
          <p:nvPr/>
        </p:nvSpPr>
        <p:spPr bwMode="auto">
          <a:xfrm flipH="1" flipV="1">
            <a:off x="25779413" y="9001125"/>
            <a:ext cx="0" cy="25203150"/>
          </a:xfrm>
          <a:prstGeom prst="line">
            <a:avLst/>
          </a:prstGeom>
          <a:noFill/>
          <a:ln w="25400" cap="rnd">
            <a:solidFill>
              <a:schemeClr val="tx1"/>
            </a:solidFill>
            <a:prstDash val="sysDot"/>
            <a:round/>
            <a:headEnd/>
            <a:tailEnd/>
          </a:ln>
          <a:effectLst>
            <a:outerShdw dist="35921" dir="2700000" algn="ctr" rotWithShape="0">
              <a:schemeClr val="bg2"/>
            </a:outerShdw>
          </a:effectLst>
        </p:spPr>
        <p:txBody>
          <a:bodyPr wrap="none" lIns="96451" tIns="48226" rIns="96451" bIns="48226" anchor="ctr"/>
          <a:lstStyle/>
          <a:p>
            <a:pPr algn="l" rtl="0">
              <a:defRPr/>
            </a:pPr>
            <a:endParaRPr lang="en-US" dirty="0">
              <a:solidFill>
                <a:srgbClr val="000000"/>
              </a:solidFill>
            </a:endParaRPr>
          </a:p>
        </p:txBody>
      </p:sp>
      <p:sp>
        <p:nvSpPr>
          <p:cNvPr id="74" name="Line 798"/>
          <p:cNvSpPr>
            <a:spLocks noChangeShapeType="1"/>
          </p:cNvSpPr>
          <p:nvPr/>
        </p:nvSpPr>
        <p:spPr bwMode="auto">
          <a:xfrm flipV="1">
            <a:off x="23922038" y="34132838"/>
            <a:ext cx="15682912" cy="0"/>
          </a:xfrm>
          <a:prstGeom prst="line">
            <a:avLst/>
          </a:prstGeom>
          <a:noFill/>
          <a:ln w="25400" cap="rnd">
            <a:solidFill>
              <a:schemeClr val="tx1"/>
            </a:solidFill>
            <a:prstDash val="sysDot"/>
            <a:round/>
            <a:headEnd/>
            <a:tailEnd/>
          </a:ln>
          <a:effectLst>
            <a:outerShdw dist="35921" dir="2700000" algn="ctr" rotWithShape="0">
              <a:schemeClr val="bg2"/>
            </a:outerShdw>
          </a:effectLst>
        </p:spPr>
        <p:txBody>
          <a:bodyPr wrap="none" lIns="96451" tIns="48226" rIns="96451" bIns="48226" anchor="ctr"/>
          <a:lstStyle/>
          <a:p>
            <a:pPr algn="l" rtl="0">
              <a:defRPr/>
            </a:pPr>
            <a:endParaRPr lang="en-US" dirty="0">
              <a:solidFill>
                <a:srgbClr val="000000"/>
              </a:solidFill>
            </a:endParaRPr>
          </a:p>
        </p:txBody>
      </p:sp>
      <p:grpSp>
        <p:nvGrpSpPr>
          <p:cNvPr id="2064" name="Group 137"/>
          <p:cNvGrpSpPr>
            <a:grpSpLocks/>
          </p:cNvGrpSpPr>
          <p:nvPr/>
        </p:nvGrpSpPr>
        <p:grpSpPr bwMode="auto">
          <a:xfrm>
            <a:off x="27047825" y="13301663"/>
            <a:ext cx="10472738" cy="19946937"/>
            <a:chOff x="33758219" y="14842724"/>
            <a:chExt cx="15417349" cy="20574824"/>
          </a:xfrm>
        </p:grpSpPr>
        <p:grpSp>
          <p:nvGrpSpPr>
            <p:cNvPr id="2131" name="Group 136"/>
            <p:cNvGrpSpPr>
              <a:grpSpLocks/>
            </p:cNvGrpSpPr>
            <p:nvPr/>
          </p:nvGrpSpPr>
          <p:grpSpPr bwMode="auto">
            <a:xfrm>
              <a:off x="33758219" y="14842724"/>
              <a:ext cx="15417349" cy="20574824"/>
              <a:chOff x="33758219" y="14842724"/>
              <a:chExt cx="15417349" cy="20574824"/>
            </a:xfrm>
          </p:grpSpPr>
          <p:sp>
            <p:nvSpPr>
              <p:cNvPr id="142" name="Rectangle 141"/>
              <p:cNvSpPr/>
              <p:nvPr/>
            </p:nvSpPr>
            <p:spPr>
              <a:xfrm>
                <a:off x="33758219" y="14842724"/>
                <a:ext cx="15417349" cy="20574824"/>
              </a:xfrm>
              <a:prstGeom prst="rect">
                <a:avLst/>
              </a:prstGeom>
              <a:solidFill>
                <a:schemeClr val="tx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dirty="0"/>
              </a:p>
            </p:txBody>
          </p:sp>
          <p:pic>
            <p:nvPicPr>
              <p:cNvPr id="2137" name="Picture 13"/>
              <p:cNvPicPr>
                <a:picLocks noChangeAspect="1" noChangeArrowheads="1"/>
              </p:cNvPicPr>
              <p:nvPr/>
            </p:nvPicPr>
            <p:blipFill>
              <a:blip r:embed="rId3" cstate="print"/>
              <a:srcRect b="3880"/>
              <a:stretch>
                <a:fillRect/>
              </a:stretch>
            </p:blipFill>
            <p:spPr bwMode="auto">
              <a:xfrm>
                <a:off x="33789322" y="15673637"/>
                <a:ext cx="14597609" cy="19726516"/>
              </a:xfrm>
              <a:prstGeom prst="rect">
                <a:avLst/>
              </a:prstGeom>
              <a:noFill/>
              <a:ln w="9525">
                <a:noFill/>
                <a:miter lim="800000"/>
                <a:headEnd/>
                <a:tailEnd/>
              </a:ln>
            </p:spPr>
          </p:pic>
        </p:grpSp>
        <p:sp>
          <p:nvSpPr>
            <p:cNvPr id="76" name="Rectangle 75"/>
            <p:cNvSpPr/>
            <p:nvPr/>
          </p:nvSpPr>
          <p:spPr>
            <a:xfrm>
              <a:off x="34160187" y="20244741"/>
              <a:ext cx="2432843" cy="694288"/>
            </a:xfrm>
            <a:prstGeom prst="rect">
              <a:avLst/>
            </a:prstGeom>
          </p:spPr>
          <p:txBody>
            <a:bodyPr wrap="none" lIns="113578" tIns="56789" rIns="113578" bIns="56789">
              <a:spAutoFit/>
            </a:bodyPr>
            <a:lstStyle/>
            <a:p>
              <a:pPr algn="l" rtl="0">
                <a:defRPr/>
              </a:pPr>
              <a:r>
                <a:rPr lang="en-US" sz="3400" b="1" u="sng" dirty="0">
                  <a:solidFill>
                    <a:srgbClr val="000000"/>
                  </a:solidFill>
                  <a:latin typeface="+mj-lt"/>
                </a:rPr>
                <a:t>C12 i.t</a:t>
              </a:r>
            </a:p>
          </p:txBody>
        </p:sp>
        <p:sp>
          <p:nvSpPr>
            <p:cNvPr id="77" name="Rectangle 76"/>
            <p:cNvSpPr/>
            <p:nvPr/>
          </p:nvSpPr>
          <p:spPr>
            <a:xfrm>
              <a:off x="34059696" y="15388001"/>
              <a:ext cx="2778721" cy="695926"/>
            </a:xfrm>
            <a:prstGeom prst="rect">
              <a:avLst/>
            </a:prstGeom>
          </p:spPr>
          <p:txBody>
            <a:bodyPr wrap="none" lIns="113578" tIns="56789" rIns="113578" bIns="56789">
              <a:spAutoFit/>
            </a:bodyPr>
            <a:lstStyle/>
            <a:p>
              <a:pPr algn="l" rtl="0">
                <a:defRPr/>
              </a:pPr>
              <a:r>
                <a:rPr lang="en-US" sz="3400" b="1" u="sng" dirty="0">
                  <a:solidFill>
                    <a:srgbClr val="000000"/>
                  </a:solidFill>
                  <a:latin typeface="+mj-lt"/>
                </a:rPr>
                <a:t>C12 i.m</a:t>
              </a:r>
            </a:p>
          </p:txBody>
        </p:sp>
        <p:sp>
          <p:nvSpPr>
            <p:cNvPr id="78" name="Rectangle 77"/>
            <p:cNvSpPr/>
            <p:nvPr/>
          </p:nvSpPr>
          <p:spPr>
            <a:xfrm>
              <a:off x="34363509" y="30804792"/>
              <a:ext cx="2432841" cy="695925"/>
            </a:xfrm>
            <a:prstGeom prst="rect">
              <a:avLst/>
            </a:prstGeom>
          </p:spPr>
          <p:txBody>
            <a:bodyPr wrap="none" lIns="113578" tIns="56789" rIns="113578" bIns="56789">
              <a:spAutoFit/>
            </a:bodyPr>
            <a:lstStyle/>
            <a:p>
              <a:pPr algn="l" rtl="0">
                <a:defRPr/>
              </a:pPr>
              <a:r>
                <a:rPr lang="en-US" sz="3400" b="1" u="sng" dirty="0">
                  <a:solidFill>
                    <a:srgbClr val="000000"/>
                  </a:solidFill>
                  <a:latin typeface="+mj-lt"/>
                </a:rPr>
                <a:t>C13 i.t</a:t>
              </a:r>
            </a:p>
          </p:txBody>
        </p:sp>
        <p:sp>
          <p:nvSpPr>
            <p:cNvPr id="81" name="Rectangle 80"/>
            <p:cNvSpPr/>
            <p:nvPr/>
          </p:nvSpPr>
          <p:spPr>
            <a:xfrm>
              <a:off x="34160187" y="25949690"/>
              <a:ext cx="2778722" cy="695926"/>
            </a:xfrm>
            <a:prstGeom prst="rect">
              <a:avLst/>
            </a:prstGeom>
          </p:spPr>
          <p:txBody>
            <a:bodyPr wrap="none" lIns="113578" tIns="56789" rIns="113578" bIns="56789">
              <a:spAutoFit/>
            </a:bodyPr>
            <a:lstStyle/>
            <a:p>
              <a:pPr algn="l" rtl="0">
                <a:defRPr/>
              </a:pPr>
              <a:r>
                <a:rPr lang="en-US" sz="3400" b="1" u="sng" dirty="0">
                  <a:solidFill>
                    <a:srgbClr val="000000"/>
                  </a:solidFill>
                  <a:latin typeface="+mj-lt"/>
                </a:rPr>
                <a:t>C13 i.m</a:t>
              </a:r>
            </a:p>
          </p:txBody>
        </p:sp>
      </p:grpSp>
      <p:grpSp>
        <p:nvGrpSpPr>
          <p:cNvPr id="2065" name="Group 101"/>
          <p:cNvGrpSpPr>
            <a:grpSpLocks/>
          </p:cNvGrpSpPr>
          <p:nvPr/>
        </p:nvGrpSpPr>
        <p:grpSpPr bwMode="auto">
          <a:xfrm>
            <a:off x="23999825" y="34020125"/>
            <a:ext cx="8969375" cy="706438"/>
            <a:chOff x="24000467" y="33349147"/>
            <a:chExt cx="8968736" cy="707565"/>
          </a:xfrm>
        </p:grpSpPr>
        <p:sp>
          <p:nvSpPr>
            <p:cNvPr id="82" name="Text Box 775"/>
            <p:cNvSpPr txBox="1">
              <a:spLocks noChangeArrowheads="1"/>
            </p:cNvSpPr>
            <p:nvPr/>
          </p:nvSpPr>
          <p:spPr bwMode="auto">
            <a:xfrm>
              <a:off x="24000467" y="33349147"/>
              <a:ext cx="6652739" cy="707565"/>
            </a:xfrm>
            <a:prstGeom prst="rect">
              <a:avLst/>
            </a:prstGeom>
            <a:noFill/>
            <a:ln w="9525">
              <a:noFill/>
              <a:miter lim="800000"/>
              <a:headEnd/>
              <a:tailEnd/>
            </a:ln>
            <a:effectLst/>
          </p:spPr>
          <p:txBody>
            <a:bodyPr lIns="91127" tIns="45561" rIns="91127" bIns="45561">
              <a:spAutoFit/>
            </a:bodyPr>
            <a:lstStyle/>
            <a:p>
              <a:pPr algn="l" defTabSz="910928" rtl="0" eaLnBrk="0" hangingPunct="0">
                <a:spcBef>
                  <a:spcPct val="50000"/>
                </a:spcBef>
                <a:defRPr/>
              </a:pPr>
              <a:r>
                <a:rPr lang="en-US" sz="4000" b="1" dirty="0">
                  <a:solidFill>
                    <a:srgbClr val="000000"/>
                  </a:solidFill>
                  <a:effectLst>
                    <a:outerShdw blurRad="38100" dist="38100" dir="2700000" algn="tl">
                      <a:srgbClr val="000000"/>
                    </a:outerShdw>
                  </a:effectLst>
                  <a:latin typeface="Calibri" pitchFamily="34" charset="0"/>
                  <a:cs typeface="David" pitchFamily="2" charset="-79"/>
                </a:rPr>
                <a:t>Conclusions</a:t>
              </a:r>
              <a:r>
                <a:rPr lang="en-US" sz="3100" b="1" dirty="0">
                  <a:solidFill>
                    <a:srgbClr val="000000"/>
                  </a:solidFill>
                  <a:effectLst>
                    <a:outerShdw blurRad="38100" dist="38100" dir="2700000" algn="tl">
                      <a:srgbClr val="000000"/>
                    </a:outerShdw>
                  </a:effectLst>
                  <a:latin typeface="Calibri" pitchFamily="34" charset="0"/>
                  <a:cs typeface="David" pitchFamily="2" charset="-79"/>
                </a:rPr>
                <a:t>:</a:t>
              </a:r>
            </a:p>
          </p:txBody>
        </p:sp>
        <p:sp>
          <p:nvSpPr>
            <p:cNvPr id="84" name="Line 774"/>
            <p:cNvSpPr>
              <a:spLocks noChangeShapeType="1"/>
            </p:cNvSpPr>
            <p:nvPr/>
          </p:nvSpPr>
          <p:spPr bwMode="auto">
            <a:xfrm>
              <a:off x="24079836" y="33948590"/>
              <a:ext cx="8889367" cy="0"/>
            </a:xfrm>
            <a:prstGeom prst="line">
              <a:avLst/>
            </a:prstGeom>
            <a:noFill/>
            <a:ln w="76200">
              <a:solidFill>
                <a:schemeClr val="hlink"/>
              </a:solidFill>
              <a:round/>
              <a:headEnd/>
              <a:tailEnd/>
            </a:ln>
            <a:effectLst>
              <a:outerShdw dist="35921" dir="2700000" algn="ctr" rotWithShape="0">
                <a:schemeClr val="bg2"/>
              </a:outerShdw>
            </a:effectLst>
          </p:spPr>
          <p:txBody>
            <a:bodyPr wrap="none" lIns="96451" tIns="48226" rIns="96451" bIns="48226" anchor="ctr"/>
            <a:lstStyle/>
            <a:p>
              <a:pPr algn="l" rtl="0">
                <a:defRPr/>
              </a:pPr>
              <a:endParaRPr lang="en-US" dirty="0">
                <a:solidFill>
                  <a:srgbClr val="000000"/>
                </a:solidFill>
              </a:endParaRPr>
            </a:p>
          </p:txBody>
        </p:sp>
      </p:grpSp>
      <p:sp>
        <p:nvSpPr>
          <p:cNvPr id="1038" name="Rectangle 14"/>
          <p:cNvSpPr>
            <a:spLocks noChangeArrowheads="1"/>
          </p:cNvSpPr>
          <p:nvPr/>
        </p:nvSpPr>
        <p:spPr bwMode="auto">
          <a:xfrm>
            <a:off x="24052213" y="36001325"/>
            <a:ext cx="15078075" cy="1570038"/>
          </a:xfrm>
          <a:prstGeom prst="rect">
            <a:avLst/>
          </a:prstGeom>
          <a:noFill/>
          <a:ln w="9525">
            <a:noFill/>
            <a:miter lim="800000"/>
            <a:headEnd/>
            <a:tailEnd/>
          </a:ln>
          <a:effectLst/>
        </p:spPr>
        <p:txBody>
          <a:bodyPr lIns="96451" tIns="48226" rIns="96451" bIns="48226" anchor="ctr">
            <a:spAutoFit/>
          </a:bodyPr>
          <a:lstStyle/>
          <a:p>
            <a:pPr algn="just" defTabSz="963906" rtl="0">
              <a:defRPr/>
            </a:pPr>
            <a:r>
              <a:rPr lang="en-US" sz="24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b) The hESC-derived model demonstrates complex and supportive tumor-microenvironment interactions that promote growth</a:t>
            </a:r>
            <a:r>
              <a:rPr lang="en-US" sz="2400" b="1" dirty="0">
                <a:effectLst>
                  <a:outerShdw blurRad="38100" dist="38100" dir="2700000" algn="tl">
                    <a:srgbClr val="000000">
                      <a:alpha val="43137"/>
                    </a:srgbClr>
                  </a:outerShdw>
                </a:effectLst>
                <a:latin typeface="Calibri" pitchFamily="34" charset="0"/>
                <a:ea typeface="Times New Roman" pitchFamily="18" charset="0"/>
              </a:rPr>
              <a:t> of certain CCSPs that fail to develop into tumors in the conventional mouse xenograft model. Therefore, these CCSPs might not be accessible to anti-cancer therapy tested in currently used murine xenograft models. </a:t>
            </a:r>
          </a:p>
        </p:txBody>
      </p:sp>
      <p:sp>
        <p:nvSpPr>
          <p:cNvPr id="85" name="Line 798"/>
          <p:cNvSpPr>
            <a:spLocks noChangeShapeType="1"/>
          </p:cNvSpPr>
          <p:nvPr/>
        </p:nvSpPr>
        <p:spPr bwMode="auto">
          <a:xfrm flipH="1">
            <a:off x="23895050" y="34204275"/>
            <a:ext cx="11113" cy="5392738"/>
          </a:xfrm>
          <a:prstGeom prst="line">
            <a:avLst/>
          </a:prstGeom>
          <a:noFill/>
          <a:ln w="25400" cap="rnd">
            <a:solidFill>
              <a:schemeClr val="tx1"/>
            </a:solidFill>
            <a:prstDash val="sysDot"/>
            <a:round/>
            <a:headEnd/>
            <a:tailEnd/>
          </a:ln>
          <a:effectLst>
            <a:outerShdw dist="35921" dir="2700000" algn="ctr" rotWithShape="0">
              <a:schemeClr val="bg2"/>
            </a:outerShdw>
          </a:effectLst>
        </p:spPr>
        <p:txBody>
          <a:bodyPr wrap="none" lIns="96451" tIns="48226" rIns="96451" bIns="48226" anchor="ctr"/>
          <a:lstStyle/>
          <a:p>
            <a:pPr algn="l" rtl="0">
              <a:defRPr/>
            </a:pPr>
            <a:endParaRPr lang="en-US" dirty="0">
              <a:solidFill>
                <a:srgbClr val="000000"/>
              </a:solidFill>
            </a:endParaRPr>
          </a:p>
        </p:txBody>
      </p:sp>
      <p:sp>
        <p:nvSpPr>
          <p:cNvPr id="91" name="Rectangle 90"/>
          <p:cNvSpPr/>
          <p:nvPr/>
        </p:nvSpPr>
        <p:spPr>
          <a:xfrm>
            <a:off x="24047450" y="34821813"/>
            <a:ext cx="14973300" cy="1204912"/>
          </a:xfrm>
          <a:prstGeom prst="rect">
            <a:avLst/>
          </a:prstGeom>
        </p:spPr>
        <p:txBody>
          <a:bodyPr lIns="96451" tIns="48226" rIns="96451" bIns="48226">
            <a:spAutoFit/>
          </a:bodyPr>
          <a:lstStyle/>
          <a:p>
            <a:pPr algn="just" rtl="0">
              <a:spcBef>
                <a:spcPts val="3164"/>
              </a:spcBef>
              <a:spcAft>
                <a:spcPts val="0"/>
              </a:spcAft>
              <a:defRPr/>
            </a:pPr>
            <a:r>
              <a:rPr lang="en-US" sz="2400" b="1" dirty="0">
                <a:effectLst>
                  <a:outerShdw blurRad="38100" dist="38100" dir="2700000" algn="tl">
                    <a:srgbClr val="000000">
                      <a:alpha val="43137"/>
                    </a:srgbClr>
                  </a:outerShdw>
                </a:effectLst>
                <a:latin typeface="Calibri" pitchFamily="34" charset="0"/>
              </a:rPr>
              <a:t>a) The six different CCSPs are heterogeneous ovarian cancer cell subpopulations originating from a single tumor. These findings indicate the urgent need for developing multimodal anti-cancer therapeutic strategies aimed for ultimate eradication of all cancer cells that comprise the tumor mass.</a:t>
            </a:r>
            <a:endParaRPr lang="he-IL" sz="2400" b="1" dirty="0">
              <a:effectLst>
                <a:outerShdw blurRad="38100" dist="38100" dir="2700000" algn="tl">
                  <a:srgbClr val="000000">
                    <a:alpha val="43137"/>
                  </a:srgbClr>
                </a:outerShdw>
              </a:effectLst>
              <a:latin typeface="Calibri" pitchFamily="34" charset="0"/>
              <a:cs typeface="Arial" pitchFamily="34" charset="0"/>
            </a:endParaRPr>
          </a:p>
        </p:txBody>
      </p:sp>
      <p:sp>
        <p:nvSpPr>
          <p:cNvPr id="2069" name="Rectangle 59"/>
          <p:cNvSpPr>
            <a:spLocks noChangeArrowheads="1"/>
          </p:cNvSpPr>
          <p:nvPr/>
        </p:nvSpPr>
        <p:spPr bwMode="auto">
          <a:xfrm>
            <a:off x="14020800" y="24752300"/>
            <a:ext cx="11469688" cy="3770313"/>
          </a:xfrm>
          <a:prstGeom prst="rect">
            <a:avLst/>
          </a:prstGeom>
          <a:noFill/>
          <a:ln w="9525">
            <a:noFill/>
            <a:miter lim="800000"/>
            <a:headEnd/>
            <a:tailEnd/>
          </a:ln>
        </p:spPr>
        <p:txBody>
          <a:bodyPr lIns="77652" tIns="38826" rIns="77652" bIns="38826">
            <a:spAutoFit/>
          </a:bodyPr>
          <a:lstStyle/>
          <a:p>
            <a:pPr algn="just" rtl="0"/>
            <a:r>
              <a:rPr lang="en-US" sz="2400" b="1">
                <a:latin typeface="Calibri" pitchFamily="34" charset="0"/>
              </a:rPr>
              <a:t>Immunohistochemistry analysis of tumors generated i.m and i.t exhibit niche-depended CD44 expression pattern.  In the murine tissue, CSC properties of the CCSPs i.e. CD44 expression and self-renewal are maintained only in a minority of the cells (left panel). We observed clusters of large CD44 expressing cells with large nuclei and a low cytoplasm/nucleus ratio surrounded by cells which are negatively stained for CD44, have higher cytoplasm/nucleus ratio and appear as clear cells that might represent differentiating derivatives of the CD44+ CSC. On the other hand, in the hESC-based niche, the microenvironment maintains CSC self-renewal and CD44 expression as opposed to differentiation. Both the number of stained clusters and the intensity of the staining were higher than in tumors generated i.m (right panel). </a:t>
            </a:r>
          </a:p>
        </p:txBody>
      </p:sp>
      <p:grpSp>
        <p:nvGrpSpPr>
          <p:cNvPr id="2070" name="Group 64"/>
          <p:cNvGrpSpPr>
            <a:grpSpLocks/>
          </p:cNvGrpSpPr>
          <p:nvPr/>
        </p:nvGrpSpPr>
        <p:grpSpPr bwMode="auto">
          <a:xfrm>
            <a:off x="396875" y="14951075"/>
            <a:ext cx="13701713" cy="5930900"/>
            <a:chOff x="-6641978" y="22354601"/>
            <a:chExt cx="12457384" cy="7670038"/>
          </a:xfrm>
        </p:grpSpPr>
        <p:sp>
          <p:nvSpPr>
            <p:cNvPr id="2125" name="Rectangle 121"/>
            <p:cNvSpPr>
              <a:spLocks noChangeArrowheads="1"/>
            </p:cNvSpPr>
            <p:nvPr/>
          </p:nvSpPr>
          <p:spPr bwMode="auto">
            <a:xfrm>
              <a:off x="-6474257" y="22354601"/>
              <a:ext cx="12289663" cy="685493"/>
            </a:xfrm>
            <a:prstGeom prst="rect">
              <a:avLst/>
            </a:prstGeom>
            <a:noFill/>
            <a:ln w="9525">
              <a:noFill/>
              <a:miter lim="800000"/>
              <a:headEnd/>
              <a:tailEnd/>
            </a:ln>
          </p:spPr>
          <p:txBody>
            <a:bodyPr lIns="113578" tIns="56789" rIns="113578" bIns="56789">
              <a:spAutoFit/>
            </a:bodyPr>
            <a:lstStyle/>
            <a:p>
              <a:pPr algn="l" rtl="0"/>
              <a:r>
                <a:rPr lang="en-US" sz="2700" b="1" u="sng">
                  <a:solidFill>
                    <a:srgbClr val="000000"/>
                  </a:solidFill>
                  <a:latin typeface="Calibri" pitchFamily="34" charset="0"/>
                </a:rPr>
                <a:t>2. Niche-dependent tumorigenic capacity</a:t>
              </a:r>
            </a:p>
          </p:txBody>
        </p:sp>
        <p:pic>
          <p:nvPicPr>
            <p:cNvPr id="2126" name="Picture 6"/>
            <p:cNvPicPr>
              <a:picLocks noChangeAspect="1" noChangeArrowheads="1"/>
            </p:cNvPicPr>
            <p:nvPr/>
          </p:nvPicPr>
          <p:blipFill>
            <a:blip r:embed="rId4" cstate="print"/>
            <a:srcRect/>
            <a:stretch>
              <a:fillRect/>
            </a:stretch>
          </p:blipFill>
          <p:spPr bwMode="auto">
            <a:xfrm>
              <a:off x="-6135253" y="25210774"/>
              <a:ext cx="10520504" cy="3324248"/>
            </a:xfrm>
            <a:prstGeom prst="rect">
              <a:avLst/>
            </a:prstGeom>
            <a:noFill/>
            <a:ln w="9525">
              <a:noFill/>
              <a:miter lim="800000"/>
              <a:headEnd/>
              <a:tailEnd/>
            </a:ln>
          </p:spPr>
        </p:pic>
        <p:sp>
          <p:nvSpPr>
            <p:cNvPr id="2127" name="Rectangle 95"/>
            <p:cNvSpPr>
              <a:spLocks noChangeArrowheads="1"/>
            </p:cNvSpPr>
            <p:nvPr/>
          </p:nvSpPr>
          <p:spPr bwMode="auto">
            <a:xfrm>
              <a:off x="-6641978" y="22970887"/>
              <a:ext cx="12025586" cy="2029458"/>
            </a:xfrm>
            <a:prstGeom prst="rect">
              <a:avLst/>
            </a:prstGeom>
            <a:noFill/>
            <a:ln w="9525">
              <a:noFill/>
              <a:miter lim="800000"/>
              <a:headEnd/>
              <a:tailEnd/>
            </a:ln>
          </p:spPr>
          <p:txBody>
            <a:bodyPr>
              <a:spAutoFit/>
            </a:bodyPr>
            <a:lstStyle/>
            <a:p>
              <a:pPr algn="just" rtl="0"/>
              <a:r>
                <a:rPr lang="en-US" sz="2400" b="1">
                  <a:latin typeface="Calibri" pitchFamily="34" charset="0"/>
                </a:rPr>
                <a:t>Certain CCSPs that did not develop into tumors in a conventional murine xenograft model did generate tumors in the hESC-based cellular microenvironment, indicating variable niche dependent tumorigenic capacity for the different CCSPs. The hESC-based model provides an improved niche for supporting growth of certain tumor cell subpopulations. </a:t>
              </a:r>
            </a:p>
          </p:txBody>
        </p:sp>
        <p:sp>
          <p:nvSpPr>
            <p:cNvPr id="66" name="Rectangle 65"/>
            <p:cNvSpPr/>
            <p:nvPr/>
          </p:nvSpPr>
          <p:spPr>
            <a:xfrm>
              <a:off x="-6571254" y="28503361"/>
              <a:ext cx="11667882" cy="1521278"/>
            </a:xfrm>
            <a:prstGeom prst="rect">
              <a:avLst/>
            </a:prstGeom>
          </p:spPr>
          <p:txBody>
            <a:bodyPr lIns="113578" tIns="56789" rIns="113578" bIns="56789">
              <a:spAutoFit/>
            </a:bodyPr>
            <a:lstStyle/>
            <a:p>
              <a:pPr algn="just" rtl="0">
                <a:defRPr/>
              </a:pPr>
              <a:r>
                <a:rPr lang="en-US" sz="2400" b="1" u="sng" dirty="0">
                  <a:solidFill>
                    <a:srgbClr val="FFC000"/>
                  </a:solidFill>
                  <a:effectLst>
                    <a:outerShdw blurRad="38100" dist="38100" dir="2700000" algn="tl">
                      <a:srgbClr val="000000">
                        <a:alpha val="43137"/>
                      </a:srgbClr>
                    </a:outerShdw>
                  </a:effectLst>
                  <a:latin typeface="Calibri" pitchFamily="34" charset="0"/>
                </a:rPr>
                <a:t>Table 1.</a:t>
              </a:r>
              <a:r>
                <a:rPr lang="en-US" sz="2400" b="1" dirty="0">
                  <a:solidFill>
                    <a:srgbClr val="FFC000"/>
                  </a:solidFill>
                  <a:effectLst>
                    <a:outerShdw blurRad="38100" dist="38100" dir="2700000" algn="tl">
                      <a:srgbClr val="000000">
                        <a:alpha val="43137"/>
                      </a:srgbClr>
                    </a:outerShdw>
                  </a:effectLst>
                  <a:latin typeface="Calibri" pitchFamily="34" charset="0"/>
                </a:rPr>
                <a:t> Tumorigenic capacities of the six CCSPs isolated from the bulk malignant ovarian ascites in the hESC-based microenvironment and in the direct tumor xenograft model.</a:t>
              </a:r>
              <a:endParaRPr lang="en-US" sz="2400" b="1" dirty="0">
                <a:solidFill>
                  <a:srgbClr val="FFC000"/>
                </a:solidFill>
                <a:effectLst>
                  <a:outerShdw blurRad="38100" dist="38100" dir="2700000" algn="tl">
                    <a:srgbClr val="000000">
                      <a:alpha val="43137"/>
                    </a:srgbClr>
                  </a:outerShdw>
                </a:effectLst>
              </a:endParaRPr>
            </a:p>
            <a:p>
              <a:pPr algn="l" rtl="0">
                <a:defRPr/>
              </a:pPr>
              <a:endParaRPr lang="en-US" sz="2100" dirty="0">
                <a:solidFill>
                  <a:srgbClr val="FFC000"/>
                </a:solidFill>
                <a:effectLst>
                  <a:outerShdw blurRad="38100" dist="38100" dir="2700000" algn="tl">
                    <a:srgbClr val="000000">
                      <a:alpha val="43137"/>
                    </a:srgbClr>
                  </a:outerShdw>
                </a:effectLst>
              </a:endParaRPr>
            </a:p>
          </p:txBody>
        </p:sp>
      </p:grpSp>
      <p:sp>
        <p:nvSpPr>
          <p:cNvPr id="68" name="Rectangle 67"/>
          <p:cNvSpPr/>
          <p:nvPr/>
        </p:nvSpPr>
        <p:spPr>
          <a:xfrm>
            <a:off x="14303375" y="37631688"/>
            <a:ext cx="9121775" cy="2312987"/>
          </a:xfrm>
          <a:prstGeom prst="rect">
            <a:avLst/>
          </a:prstGeom>
        </p:spPr>
        <p:txBody>
          <a:bodyPr lIns="96451" tIns="48226" rIns="96451" bIns="48226">
            <a:spAutoFit/>
          </a:bodyPr>
          <a:lstStyle/>
          <a:p>
            <a:pPr algn="l" rtl="0">
              <a:defRPr/>
            </a:pPr>
            <a:r>
              <a:rPr lang="en-US" sz="2400" b="1" u="sng" dirty="0">
                <a:solidFill>
                  <a:srgbClr val="FFC000"/>
                </a:solidFill>
                <a:effectLst>
                  <a:outerShdw blurRad="38100" dist="38100" dir="2700000" algn="tl">
                    <a:srgbClr val="000000">
                      <a:alpha val="43137"/>
                    </a:srgbClr>
                  </a:outerShdw>
                </a:effectLst>
                <a:latin typeface="Calibri" pitchFamily="34" charset="0"/>
              </a:rPr>
              <a:t>Figure 4. CD44  expression  in  CCSPs derived  tumors. </a:t>
            </a:r>
            <a:r>
              <a:rPr lang="en-US" sz="2400" b="1" dirty="0">
                <a:solidFill>
                  <a:srgbClr val="FFC000"/>
                </a:solidFill>
                <a:effectLst>
                  <a:outerShdw blurRad="38100" dist="38100" dir="2700000" algn="tl">
                    <a:srgbClr val="000000">
                      <a:alpha val="43137"/>
                    </a:srgbClr>
                  </a:outerShdw>
                </a:effectLst>
                <a:latin typeface="Calibri" pitchFamily="34" charset="0"/>
              </a:rPr>
              <a:t>Paraffin sections of C12, C13 and C16 derived tumors were subjected to immunohistochemistry staining    with   anti-CD44 antibody. Arrows represent clusters of CD44+ cells.  Bars: 100µm. </a:t>
            </a:r>
          </a:p>
          <a:p>
            <a:pPr algn="l" rtl="0">
              <a:defRPr/>
            </a:pPr>
            <a:endParaRPr lang="en-US" sz="2400" dirty="0">
              <a:solidFill>
                <a:srgbClr val="FFC000"/>
              </a:solidFill>
              <a:effectLst>
                <a:outerShdw blurRad="38100" dist="38100" dir="2700000" algn="tl">
                  <a:srgbClr val="000000">
                    <a:alpha val="43137"/>
                  </a:srgbClr>
                </a:outerShdw>
              </a:effectLst>
            </a:endParaRPr>
          </a:p>
          <a:p>
            <a:pPr algn="l" rtl="0">
              <a:defRPr/>
            </a:pPr>
            <a:endParaRPr lang="en-US" sz="2400" dirty="0">
              <a:solidFill>
                <a:srgbClr val="FFC000"/>
              </a:solidFill>
              <a:effectLst>
                <a:outerShdw blurRad="38100" dist="38100" dir="2700000" algn="tl">
                  <a:srgbClr val="000000">
                    <a:alpha val="43137"/>
                  </a:srgbClr>
                </a:outerShdw>
              </a:effectLst>
            </a:endParaRPr>
          </a:p>
        </p:txBody>
      </p:sp>
      <p:sp>
        <p:nvSpPr>
          <p:cNvPr id="2072" name="Rectangle 71"/>
          <p:cNvSpPr>
            <a:spLocks noChangeArrowheads="1"/>
          </p:cNvSpPr>
          <p:nvPr/>
        </p:nvSpPr>
        <p:spPr bwMode="auto">
          <a:xfrm>
            <a:off x="13939838" y="9275763"/>
            <a:ext cx="13415962" cy="928687"/>
          </a:xfrm>
          <a:prstGeom prst="rect">
            <a:avLst/>
          </a:prstGeom>
          <a:noFill/>
          <a:ln w="9525">
            <a:noFill/>
            <a:miter lim="800000"/>
            <a:headEnd/>
            <a:tailEnd/>
          </a:ln>
        </p:spPr>
        <p:txBody>
          <a:bodyPr lIns="96451" tIns="48226" rIns="96451" bIns="48226">
            <a:spAutoFit/>
          </a:bodyPr>
          <a:lstStyle/>
          <a:p>
            <a:pPr algn="l" rtl="0"/>
            <a:r>
              <a:rPr lang="en-US" sz="2700" b="1" u="sng">
                <a:solidFill>
                  <a:srgbClr val="000000"/>
                </a:solidFill>
                <a:latin typeface="Calibri" pitchFamily="34" charset="0"/>
              </a:rPr>
              <a:t>5. </a:t>
            </a:r>
            <a:r>
              <a:rPr lang="en-US" sz="2700" b="1" i="1" u="sng">
                <a:solidFill>
                  <a:srgbClr val="000000"/>
                </a:solidFill>
                <a:latin typeface="Calibri" pitchFamily="34" charset="0"/>
              </a:rPr>
              <a:t>In vivo </a:t>
            </a:r>
            <a:r>
              <a:rPr lang="en-US" sz="2700" b="1" u="sng">
                <a:solidFill>
                  <a:srgbClr val="000000"/>
                </a:solidFill>
                <a:latin typeface="Calibri" pitchFamily="34" charset="0"/>
              </a:rPr>
              <a:t>self-renewal capacity of CCSP C13 and C12</a:t>
            </a:r>
          </a:p>
          <a:p>
            <a:pPr algn="l" rtl="0"/>
            <a:endParaRPr lang="en-US" sz="2700" b="1" u="sng">
              <a:solidFill>
                <a:srgbClr val="000000"/>
              </a:solidFill>
              <a:latin typeface="Calibri" pitchFamily="34" charset="0"/>
            </a:endParaRPr>
          </a:p>
        </p:txBody>
      </p:sp>
      <p:sp>
        <p:nvSpPr>
          <p:cNvPr id="2073" name="Rectangle 74"/>
          <p:cNvSpPr>
            <a:spLocks noChangeArrowheads="1"/>
          </p:cNvSpPr>
          <p:nvPr/>
        </p:nvSpPr>
        <p:spPr bwMode="auto">
          <a:xfrm>
            <a:off x="14020800" y="24318913"/>
            <a:ext cx="7878763" cy="495300"/>
          </a:xfrm>
          <a:prstGeom prst="rect">
            <a:avLst/>
          </a:prstGeom>
          <a:noFill/>
          <a:ln w="9525">
            <a:noFill/>
            <a:miter lim="800000"/>
            <a:headEnd/>
            <a:tailEnd/>
          </a:ln>
        </p:spPr>
        <p:txBody>
          <a:bodyPr wrap="none" lIns="77652" tIns="38826" rIns="77652" bIns="38826">
            <a:spAutoFit/>
          </a:bodyPr>
          <a:lstStyle/>
          <a:p>
            <a:pPr algn="l" rtl="0"/>
            <a:r>
              <a:rPr lang="en-US" sz="2700" b="1" u="sng">
                <a:solidFill>
                  <a:srgbClr val="000000"/>
                </a:solidFill>
                <a:latin typeface="Calibri" pitchFamily="34" charset="0"/>
              </a:rPr>
              <a:t>6. Niche-dependent support of CD44+ expressing cells</a:t>
            </a:r>
          </a:p>
        </p:txBody>
      </p:sp>
      <p:sp>
        <p:nvSpPr>
          <p:cNvPr id="79" name="Rectangle 78"/>
          <p:cNvSpPr/>
          <p:nvPr/>
        </p:nvSpPr>
        <p:spPr>
          <a:xfrm>
            <a:off x="25822275" y="33281938"/>
            <a:ext cx="13544550" cy="836612"/>
          </a:xfrm>
          <a:prstGeom prst="rect">
            <a:avLst/>
          </a:prstGeom>
        </p:spPr>
        <p:txBody>
          <a:bodyPr lIns="96451" tIns="48226" rIns="96451" bIns="48226">
            <a:spAutoFit/>
          </a:bodyPr>
          <a:lstStyle/>
          <a:p>
            <a:pPr algn="l" rtl="0">
              <a:defRPr/>
            </a:pPr>
            <a:r>
              <a:rPr lang="en-US" sz="2400" b="1" u="sng" dirty="0">
                <a:solidFill>
                  <a:srgbClr val="FFC000"/>
                </a:solidFill>
                <a:effectLst>
                  <a:outerShdw blurRad="38100" dist="38100" dir="2700000" algn="tl">
                    <a:srgbClr val="000000">
                      <a:alpha val="43137"/>
                    </a:srgbClr>
                  </a:outerShdw>
                </a:effectLst>
                <a:latin typeface="Calibri" pitchFamily="34" charset="0"/>
              </a:rPr>
              <a:t>Figure 5</a:t>
            </a:r>
            <a:r>
              <a:rPr lang="en-US" sz="2400" b="1" dirty="0">
                <a:solidFill>
                  <a:srgbClr val="FFC000"/>
                </a:solidFill>
                <a:effectLst>
                  <a:outerShdw blurRad="38100" dist="38100" dir="2700000" algn="tl">
                    <a:srgbClr val="000000">
                      <a:alpha val="43137"/>
                    </a:srgbClr>
                  </a:outerShdw>
                </a:effectLst>
                <a:latin typeface="Calibri" pitchFamily="34" charset="0"/>
              </a:rPr>
              <a:t>. Pie chart diagram representation of enriched gene ontology terms and their matching enrichment score</a:t>
            </a:r>
            <a:endParaRPr lang="en-US" sz="2400" b="1" dirty="0">
              <a:solidFill>
                <a:srgbClr val="FFC000"/>
              </a:solidFill>
              <a:effectLst>
                <a:outerShdw blurRad="38100" dist="38100" dir="2700000" algn="tl">
                  <a:srgbClr val="000000">
                    <a:alpha val="43137"/>
                  </a:srgbClr>
                </a:outerShdw>
              </a:effectLst>
            </a:endParaRPr>
          </a:p>
        </p:txBody>
      </p:sp>
      <p:sp>
        <p:nvSpPr>
          <p:cNvPr id="86" name="Rectangle 85"/>
          <p:cNvSpPr/>
          <p:nvPr/>
        </p:nvSpPr>
        <p:spPr>
          <a:xfrm>
            <a:off x="21953538" y="11741150"/>
            <a:ext cx="3178175" cy="9331325"/>
          </a:xfrm>
          <a:prstGeom prst="rect">
            <a:avLst/>
          </a:prstGeom>
        </p:spPr>
        <p:txBody>
          <a:bodyPr lIns="96451" tIns="48226" rIns="96451" bIns="48226">
            <a:spAutoFit/>
          </a:bodyPr>
          <a:lstStyle/>
          <a:p>
            <a:pPr algn="l" rtl="0">
              <a:defRPr/>
            </a:pPr>
            <a:r>
              <a:rPr lang="en-US" sz="2400" b="1" u="sng" dirty="0">
                <a:solidFill>
                  <a:srgbClr val="FFC000"/>
                </a:solidFill>
                <a:effectLst>
                  <a:outerShdw blurRad="38100" dist="38100" dir="2700000" algn="tl">
                    <a:srgbClr val="000000">
                      <a:alpha val="43137"/>
                    </a:srgbClr>
                  </a:outerShdw>
                </a:effectLst>
                <a:latin typeface="Calibri" pitchFamily="34" charset="0"/>
              </a:rPr>
              <a:t>Figure 3.</a:t>
            </a:r>
            <a:r>
              <a:rPr lang="en-US" sz="2400" b="1" dirty="0">
                <a:solidFill>
                  <a:srgbClr val="FFC000"/>
                </a:solidFill>
                <a:effectLst>
                  <a:outerShdw blurRad="38100" dist="38100" dir="2700000" algn="tl">
                    <a:srgbClr val="000000">
                      <a:alpha val="43137"/>
                    </a:srgbClr>
                  </a:outerShdw>
                </a:effectLst>
                <a:latin typeface="Calibri" pitchFamily="34" charset="0"/>
              </a:rPr>
              <a:t> (A)  CCSP C13 was able to perpetuate into  a secondary recipient mouse forming  a  tumor with a similar morphological appearance. C13 derived  tumors generated  in  late recipient mice, demonstrate the</a:t>
            </a:r>
          </a:p>
          <a:p>
            <a:pPr algn="l" rtl="0">
              <a:defRPr/>
            </a:pPr>
            <a:r>
              <a:rPr lang="en-US" sz="2400" b="1" dirty="0">
                <a:solidFill>
                  <a:srgbClr val="FFC000"/>
                </a:solidFill>
                <a:effectLst>
                  <a:outerShdw blurRad="38100" dist="38100" dir="2700000" algn="tl">
                    <a:srgbClr val="000000">
                      <a:alpha val="43137"/>
                    </a:srgbClr>
                  </a:outerShdw>
                </a:effectLst>
                <a:latin typeface="Calibri" pitchFamily="34" charset="0"/>
              </a:rPr>
              <a:t>full spectrum of histological appearance  of ovarian clear cell carcinoma observed in the patient original tumor. (B) CCSP C12 failed to generate a palpable tumor   when transplanted  into  a secondary recipient mouse following i.m injection  but did generate robust tumor when injected i.t.</a:t>
            </a:r>
          </a:p>
        </p:txBody>
      </p:sp>
      <p:sp>
        <p:nvSpPr>
          <p:cNvPr id="87" name="Rectangle 86"/>
          <p:cNvSpPr/>
          <p:nvPr/>
        </p:nvSpPr>
        <p:spPr>
          <a:xfrm>
            <a:off x="26058813" y="9885363"/>
            <a:ext cx="13149262" cy="3403600"/>
          </a:xfrm>
          <a:prstGeom prst="rect">
            <a:avLst/>
          </a:prstGeom>
        </p:spPr>
        <p:txBody>
          <a:bodyPr lIns="77652" tIns="38826" rIns="77652" bIns="38826">
            <a:spAutoFit/>
          </a:bodyPr>
          <a:lstStyle/>
          <a:p>
            <a:pPr algn="just" rtl="0">
              <a:defRPr/>
            </a:pPr>
            <a:r>
              <a:rPr lang="en-US" sz="2400" b="1" dirty="0">
                <a:effectLst>
                  <a:outerShdw blurRad="38100" dist="38100" dir="2700000" algn="tl">
                    <a:srgbClr val="000000">
                      <a:alpha val="43137"/>
                    </a:srgbClr>
                  </a:outerShdw>
                </a:effectLst>
                <a:latin typeface="Calibri" pitchFamily="34" charset="0"/>
              </a:rPr>
              <a:t>RNA samples extracted from laser micro-dissected tissues were used for  whole genome microarray analyses. Statistically significant GSEA (Gene Set Enrichment Analysis) gene sets were subjected to Leading Edge analysis and the resulting gene lists were grouped according to ontological terms of biological processes category. This analysis demonstrates the hESC-derived microenvironment is a better supporting model for studying ovarian clear cell cancer . As opposed to the conventional murine model, the hESC-based model demonstrates a greater complexity of cancer cell-microenvironment interaction. These results demonstrate that the murine microenvironment is incapable to discriminate between different cancer cell populations of a single tumor and therefore excessively simplify tumor progression events.</a:t>
            </a:r>
          </a:p>
        </p:txBody>
      </p:sp>
      <p:sp>
        <p:nvSpPr>
          <p:cNvPr id="90" name="Rectangle 14"/>
          <p:cNvSpPr>
            <a:spLocks noChangeArrowheads="1"/>
          </p:cNvSpPr>
          <p:nvPr/>
        </p:nvSpPr>
        <p:spPr bwMode="auto">
          <a:xfrm>
            <a:off x="24079200" y="37593588"/>
            <a:ext cx="15076488" cy="1574800"/>
          </a:xfrm>
          <a:prstGeom prst="rect">
            <a:avLst/>
          </a:prstGeom>
          <a:noFill/>
          <a:ln w="9525">
            <a:noFill/>
            <a:miter lim="800000"/>
            <a:headEnd/>
            <a:tailEnd/>
          </a:ln>
          <a:effectLst/>
        </p:spPr>
        <p:txBody>
          <a:bodyPr lIns="96451" tIns="48226" rIns="96451" bIns="48226" anchor="ctr">
            <a:spAutoFit/>
          </a:bodyPr>
          <a:lstStyle/>
          <a:p>
            <a:pPr algn="just" rtl="0">
              <a:defRPr/>
            </a:pPr>
            <a:r>
              <a:rPr lang="en-US" sz="2400" b="1" dirty="0">
                <a:effectLst>
                  <a:outerShdw blurRad="38100" dist="38100" dir="2700000" algn="tl">
                    <a:srgbClr val="000000">
                      <a:alpha val="43137"/>
                    </a:srgbClr>
                  </a:outerShdw>
                </a:effectLst>
                <a:latin typeface="Calibri" pitchFamily="34" charset="0"/>
              </a:rPr>
              <a:t>c) The gene expression profiles, obtained from the two distinct CCSPs (Figure 5), reveal that in contrast to the</a:t>
            </a:r>
            <a:r>
              <a:rPr lang="en-US" sz="24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 hESC-derived microenvironment, </a:t>
            </a:r>
            <a:r>
              <a:rPr lang="en-US" sz="2400" b="1" dirty="0">
                <a:effectLst>
                  <a:outerShdw blurRad="38100" dist="38100" dir="2700000" algn="tl">
                    <a:srgbClr val="000000">
                      <a:alpha val="43137"/>
                    </a:srgbClr>
                  </a:outerShdw>
                </a:effectLst>
                <a:latin typeface="Calibri" pitchFamily="34" charset="0"/>
              </a:rPr>
              <a:t>the murine microenvironment fails to discriminate between different subpopulations of a single tumor. The enriched groups of genes in the i.m model are involved in processes related to immune response as expected from an interaction between human cancer cells with the heterologous external environment.</a:t>
            </a:r>
          </a:p>
        </p:txBody>
      </p:sp>
      <p:sp>
        <p:nvSpPr>
          <p:cNvPr id="70" name="Rectangle 69"/>
          <p:cNvSpPr/>
          <p:nvPr/>
        </p:nvSpPr>
        <p:spPr>
          <a:xfrm>
            <a:off x="13973175" y="9890125"/>
            <a:ext cx="11483975" cy="1574800"/>
          </a:xfrm>
          <a:prstGeom prst="rect">
            <a:avLst/>
          </a:prstGeom>
        </p:spPr>
        <p:txBody>
          <a:bodyPr lIns="96451" tIns="48226" rIns="96451" bIns="48226">
            <a:spAutoFit/>
          </a:bodyPr>
          <a:lstStyle/>
          <a:p>
            <a:pPr algn="just" rtl="0">
              <a:defRPr/>
            </a:pPr>
            <a:r>
              <a:rPr lang="en-US" sz="2400" b="1" dirty="0">
                <a:effectLst>
                  <a:outerShdw blurRad="38100" dist="38100" dir="2700000" algn="tl">
                    <a:srgbClr val="000000">
                      <a:alpha val="43137"/>
                    </a:srgbClr>
                  </a:outerShdw>
                </a:effectLst>
                <a:latin typeface="Calibri" pitchFamily="34" charset="0"/>
              </a:rPr>
              <a:t>According to the Cancer Stem Cell model, the CSC are characterized by two important capacities: 1) the capacity for self-renewal and, 2) the capacity for tumorigenic differentiation. To asses the different CCSPs capacity to self-renew </a:t>
            </a:r>
            <a:r>
              <a:rPr lang="en-US" sz="2400" b="1" i="1" dirty="0">
                <a:effectLst>
                  <a:outerShdw blurRad="38100" dist="38100" dir="2700000" algn="tl">
                    <a:srgbClr val="000000">
                      <a:alpha val="43137"/>
                    </a:srgbClr>
                  </a:outerShdw>
                </a:effectLst>
                <a:latin typeface="Calibri" pitchFamily="34" charset="0"/>
              </a:rPr>
              <a:t>in vivo </a:t>
            </a:r>
            <a:r>
              <a:rPr lang="en-US" sz="2400" b="1" dirty="0">
                <a:effectLst>
                  <a:outerShdw blurRad="38100" dist="38100" dir="2700000" algn="tl">
                    <a:srgbClr val="000000">
                      <a:alpha val="43137"/>
                    </a:srgbClr>
                  </a:outerShdw>
                </a:effectLst>
                <a:latin typeface="Calibri" pitchFamily="34" charset="0"/>
              </a:rPr>
              <a:t>we performed serial transplantation analysis.</a:t>
            </a:r>
            <a:endParaRPr lang="en-US" sz="2400" dirty="0">
              <a:solidFill>
                <a:srgbClr val="FF0000"/>
              </a:solidFill>
              <a:effectLst>
                <a:outerShdw blurRad="38100" dist="38100" dir="2700000" algn="tl">
                  <a:srgbClr val="000000">
                    <a:alpha val="43137"/>
                  </a:srgbClr>
                </a:outerShdw>
              </a:effectLst>
              <a:latin typeface="Calibri" pitchFamily="34" charset="0"/>
            </a:endParaRPr>
          </a:p>
        </p:txBody>
      </p:sp>
      <p:grpSp>
        <p:nvGrpSpPr>
          <p:cNvPr id="2079" name="Group 133"/>
          <p:cNvGrpSpPr>
            <a:grpSpLocks/>
          </p:cNvGrpSpPr>
          <p:nvPr/>
        </p:nvGrpSpPr>
        <p:grpSpPr bwMode="auto">
          <a:xfrm>
            <a:off x="14417675" y="28736925"/>
            <a:ext cx="7627938" cy="8847138"/>
            <a:chOff x="17936554" y="32746846"/>
            <a:chExt cx="12258348" cy="7890339"/>
          </a:xfrm>
        </p:grpSpPr>
        <p:pic>
          <p:nvPicPr>
            <p:cNvPr id="2863" name="Picture 1"/>
            <p:cNvPicPr>
              <a:picLocks noChangeAspect="1" noChangeArrowheads="1"/>
            </p:cNvPicPr>
            <p:nvPr/>
          </p:nvPicPr>
          <p:blipFill>
            <a:blip r:embed="rId5" cstate="print"/>
            <a:srcRect/>
            <a:stretch>
              <a:fillRect/>
            </a:stretch>
          </p:blipFill>
          <p:spPr bwMode="auto">
            <a:xfrm>
              <a:off x="17936554" y="32746846"/>
              <a:ext cx="12258348" cy="7890339"/>
            </a:xfrm>
            <a:prstGeom prst="rect">
              <a:avLst/>
            </a:prstGeom>
            <a:noFill/>
            <a:ln w="25400">
              <a:solidFill>
                <a:schemeClr val="accent1">
                  <a:lumMod val="75000"/>
                </a:schemeClr>
              </a:solidFill>
            </a:ln>
          </p:spPr>
        </p:pic>
        <p:cxnSp>
          <p:nvCxnSpPr>
            <p:cNvPr id="99" name="Straight Arrow Connector 98"/>
            <p:cNvCxnSpPr/>
            <p:nvPr/>
          </p:nvCxnSpPr>
          <p:spPr>
            <a:xfrm rot="5400000">
              <a:off x="28316271" y="33677903"/>
              <a:ext cx="302984" cy="505131"/>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25392636" y="35862505"/>
              <a:ext cx="302984" cy="505131"/>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a:off x="26905476" y="38593613"/>
              <a:ext cx="302984" cy="505131"/>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2080" name="Rectangle 104"/>
          <p:cNvSpPr>
            <a:spLocks noChangeArrowheads="1"/>
          </p:cNvSpPr>
          <p:nvPr/>
        </p:nvSpPr>
        <p:spPr bwMode="auto">
          <a:xfrm>
            <a:off x="712788" y="31337250"/>
            <a:ext cx="13414375" cy="512763"/>
          </a:xfrm>
          <a:prstGeom prst="rect">
            <a:avLst/>
          </a:prstGeom>
          <a:noFill/>
          <a:ln w="9525">
            <a:noFill/>
            <a:miter lim="800000"/>
            <a:headEnd/>
            <a:tailEnd/>
          </a:ln>
        </p:spPr>
        <p:txBody>
          <a:bodyPr lIns="96451" tIns="48226" rIns="96451" bIns="48226">
            <a:spAutoFit/>
          </a:bodyPr>
          <a:lstStyle/>
          <a:p>
            <a:pPr algn="l" rtl="0"/>
            <a:r>
              <a:rPr lang="en-US" sz="2700" b="1" u="sng">
                <a:solidFill>
                  <a:srgbClr val="000000"/>
                </a:solidFill>
                <a:latin typeface="Calibri" pitchFamily="34" charset="0"/>
              </a:rPr>
              <a:t>4. ‘Cancer stem cell‘ associated markers</a:t>
            </a:r>
          </a:p>
        </p:txBody>
      </p:sp>
      <p:pic>
        <p:nvPicPr>
          <p:cNvPr id="2" name="Picture 3"/>
          <p:cNvPicPr>
            <a:picLocks noChangeAspect="1" noChangeArrowheads="1"/>
          </p:cNvPicPr>
          <p:nvPr/>
        </p:nvPicPr>
        <p:blipFill>
          <a:blip r:embed="rId6" cstate="print"/>
          <a:srcRect/>
          <a:stretch>
            <a:fillRect/>
          </a:stretch>
        </p:blipFill>
        <p:spPr bwMode="auto">
          <a:xfrm>
            <a:off x="1633538" y="32092900"/>
            <a:ext cx="4935537" cy="7067550"/>
          </a:xfrm>
          <a:prstGeom prst="rect">
            <a:avLst/>
          </a:prstGeom>
          <a:noFill/>
          <a:ln w="9525">
            <a:noFill/>
            <a:miter lim="800000"/>
            <a:headEnd/>
            <a:tailEnd/>
          </a:ln>
        </p:spPr>
      </p:pic>
      <p:sp>
        <p:nvSpPr>
          <p:cNvPr id="2082" name="Rectangle 107"/>
          <p:cNvSpPr>
            <a:spLocks noChangeArrowheads="1"/>
          </p:cNvSpPr>
          <p:nvPr/>
        </p:nvSpPr>
        <p:spPr bwMode="auto">
          <a:xfrm>
            <a:off x="7011988" y="31386463"/>
            <a:ext cx="6337300" cy="6735762"/>
          </a:xfrm>
          <a:prstGeom prst="rect">
            <a:avLst/>
          </a:prstGeom>
          <a:noFill/>
          <a:ln w="9525">
            <a:noFill/>
            <a:miter lim="800000"/>
            <a:headEnd/>
            <a:tailEnd/>
          </a:ln>
        </p:spPr>
        <p:txBody>
          <a:bodyPr lIns="77652" tIns="38826" rIns="77652" bIns="38826"/>
          <a:lstStyle/>
          <a:p>
            <a:pPr algn="l" rtl="0"/>
            <a:r>
              <a:rPr lang="en-US" b="1">
                <a:solidFill>
                  <a:srgbClr val="FFC000"/>
                </a:solidFill>
                <a:latin typeface="Calibri" pitchFamily="34" charset="0"/>
              </a:rPr>
              <a:t>                                	            		</a:t>
            </a:r>
          </a:p>
        </p:txBody>
      </p:sp>
      <p:sp>
        <p:nvSpPr>
          <p:cNvPr id="2083" name="Rectangle 105"/>
          <p:cNvSpPr>
            <a:spLocks noChangeArrowheads="1"/>
          </p:cNvSpPr>
          <p:nvPr/>
        </p:nvSpPr>
        <p:spPr bwMode="auto">
          <a:xfrm>
            <a:off x="25981025" y="9331325"/>
            <a:ext cx="13412788" cy="928688"/>
          </a:xfrm>
          <a:prstGeom prst="rect">
            <a:avLst/>
          </a:prstGeom>
          <a:noFill/>
          <a:ln w="9525">
            <a:noFill/>
            <a:miter lim="800000"/>
            <a:headEnd/>
            <a:tailEnd/>
          </a:ln>
        </p:spPr>
        <p:txBody>
          <a:bodyPr lIns="96451" tIns="48226" rIns="96451" bIns="48226">
            <a:spAutoFit/>
          </a:bodyPr>
          <a:lstStyle/>
          <a:p>
            <a:pPr algn="l" rtl="0"/>
            <a:r>
              <a:rPr lang="en-US" sz="2700" b="1" u="sng">
                <a:solidFill>
                  <a:srgbClr val="000000"/>
                </a:solidFill>
                <a:latin typeface="Calibri" pitchFamily="34" charset="0"/>
              </a:rPr>
              <a:t>6. Gene expression profile analysis</a:t>
            </a:r>
          </a:p>
          <a:p>
            <a:pPr algn="l" rtl="0"/>
            <a:endParaRPr lang="en-US" sz="2700" b="1" u="sng">
              <a:solidFill>
                <a:srgbClr val="000000"/>
              </a:solidFill>
              <a:latin typeface="Calibri" pitchFamily="34" charset="0"/>
            </a:endParaRPr>
          </a:p>
        </p:txBody>
      </p:sp>
      <p:sp>
        <p:nvSpPr>
          <p:cNvPr id="107" name="Rectangle 106"/>
          <p:cNvSpPr/>
          <p:nvPr/>
        </p:nvSpPr>
        <p:spPr>
          <a:xfrm>
            <a:off x="7305675" y="37330063"/>
            <a:ext cx="6159500" cy="1482725"/>
          </a:xfrm>
          <a:prstGeom prst="rect">
            <a:avLst/>
          </a:prstGeom>
        </p:spPr>
        <p:txBody>
          <a:bodyPr lIns="96451" tIns="48226" rIns="96451" bIns="48226">
            <a:spAutoFit/>
          </a:bodyPr>
          <a:lstStyle/>
          <a:p>
            <a:pPr algn="l" rtl="0">
              <a:defRPr/>
            </a:pPr>
            <a:r>
              <a:rPr lang="en-US" b="1" dirty="0">
                <a:latin typeface="Calibri" pitchFamily="34" charset="0"/>
              </a:rPr>
              <a:t>*</a:t>
            </a:r>
            <a:r>
              <a:rPr lang="en-US" sz="2400" b="1" dirty="0">
                <a:latin typeface="Calibri" pitchFamily="34" charset="0"/>
              </a:rPr>
              <a:t>High ALDH1 activity levels were observed for each CCSP (data not shown). </a:t>
            </a:r>
          </a:p>
          <a:p>
            <a:pPr algn="l" rtl="0">
              <a:defRPr/>
            </a:pPr>
            <a:endParaRPr lang="en-US" sz="2100" dirty="0">
              <a:solidFill>
                <a:srgbClr val="FFC000"/>
              </a:solidFill>
              <a:effectLst>
                <a:outerShdw blurRad="38100" dist="38100" dir="2700000" algn="tl">
                  <a:srgbClr val="000000">
                    <a:alpha val="43137"/>
                  </a:srgbClr>
                </a:outerShdw>
              </a:effectLst>
            </a:endParaRPr>
          </a:p>
          <a:p>
            <a:pPr algn="l" rtl="0">
              <a:defRPr/>
            </a:pPr>
            <a:endParaRPr lang="en-US" sz="2100" dirty="0">
              <a:solidFill>
                <a:srgbClr val="FFC000"/>
              </a:solidFill>
              <a:effectLst>
                <a:outerShdw blurRad="38100" dist="38100" dir="2700000" algn="tl">
                  <a:srgbClr val="000000">
                    <a:alpha val="43137"/>
                  </a:srgbClr>
                </a:outerShdw>
              </a:effectLst>
            </a:endParaRPr>
          </a:p>
        </p:txBody>
      </p:sp>
      <p:sp>
        <p:nvSpPr>
          <p:cNvPr id="2085" name="Text Box 3"/>
          <p:cNvSpPr txBox="1">
            <a:spLocks noChangeArrowheads="1"/>
          </p:cNvSpPr>
          <p:nvPr/>
        </p:nvSpPr>
        <p:spPr bwMode="auto">
          <a:xfrm>
            <a:off x="7161213" y="32000825"/>
            <a:ext cx="6018212" cy="6126163"/>
          </a:xfrm>
          <a:prstGeom prst="rect">
            <a:avLst/>
          </a:prstGeom>
          <a:noFill/>
          <a:ln w="9525">
            <a:noFill/>
            <a:miter lim="800000"/>
            <a:headEnd/>
            <a:tailEnd/>
          </a:ln>
        </p:spPr>
        <p:txBody>
          <a:bodyPr lIns="77652" tIns="38826" rIns="77652" bIns="38826"/>
          <a:lstStyle/>
          <a:p>
            <a:pPr algn="l"/>
            <a:r>
              <a:rPr lang="en-US" sz="2400" b="1">
                <a:solidFill>
                  <a:srgbClr val="FFC000"/>
                </a:solidFill>
                <a:latin typeface="Calibri" pitchFamily="34" charset="0"/>
              </a:rPr>
              <a:t>Figure 2. </a:t>
            </a:r>
            <a:r>
              <a:rPr lang="en-US" sz="2400" b="1" u="sng">
                <a:solidFill>
                  <a:srgbClr val="FFC000"/>
                </a:solidFill>
                <a:latin typeface="Calibri" pitchFamily="34" charset="0"/>
              </a:rPr>
              <a:t>Characterization of the CCSPs surface phenotype</a:t>
            </a:r>
            <a:r>
              <a:rPr lang="en-US" sz="2400" b="1">
                <a:solidFill>
                  <a:srgbClr val="FFC000"/>
                </a:solidFill>
                <a:latin typeface="Calibri" pitchFamily="34" charset="0"/>
              </a:rPr>
              <a:t>. Flow cytometry analysis of the six CCSPs using PE conjugated anti-CD24, APC conjugated anti-CD44 and alexa488 conjugated anti-EpCAM antibodies was preformed. Red color histograms represent negative controls, green color histograms represent the positive staining of the six CCSPs. This analysis determined a surface phenotype of </a:t>
            </a:r>
            <a:r>
              <a:rPr lang="en-US" sz="2400" b="1" u="sng">
                <a:solidFill>
                  <a:srgbClr val="FFC000"/>
                </a:solidFill>
                <a:latin typeface="Calibri" pitchFamily="34" charset="0"/>
              </a:rPr>
              <a:t>CD44+/ CD24+/ EpCAM+ </a:t>
            </a:r>
            <a:r>
              <a:rPr lang="en-US" sz="2400" b="1">
                <a:solidFill>
                  <a:srgbClr val="FFC000"/>
                </a:solidFill>
                <a:latin typeface="Calibri" pitchFamily="34" charset="0"/>
              </a:rPr>
              <a:t>for all the six CCSPs.</a:t>
            </a:r>
            <a:r>
              <a:rPr lang="en-US" b="1">
                <a:solidFill>
                  <a:srgbClr val="FFC000"/>
                </a:solidFill>
                <a:latin typeface="Calibri" pitchFamily="34" charset="0"/>
              </a:rPr>
              <a:t> </a:t>
            </a:r>
          </a:p>
        </p:txBody>
      </p:sp>
      <p:sp>
        <p:nvSpPr>
          <p:cNvPr id="113" name="Line 785"/>
          <p:cNvSpPr>
            <a:spLocks noChangeShapeType="1"/>
          </p:cNvSpPr>
          <p:nvPr/>
        </p:nvSpPr>
        <p:spPr bwMode="auto">
          <a:xfrm>
            <a:off x="0" y="4032250"/>
            <a:ext cx="39604950" cy="177800"/>
          </a:xfrm>
          <a:prstGeom prst="line">
            <a:avLst/>
          </a:prstGeom>
          <a:noFill/>
          <a:ln w="25400" cap="rnd">
            <a:solidFill>
              <a:schemeClr val="tx1"/>
            </a:solidFill>
            <a:prstDash val="sysDot"/>
            <a:round/>
            <a:headEnd/>
            <a:tailEnd/>
          </a:ln>
          <a:effectLst>
            <a:outerShdw dist="35921" dir="2700000" algn="ctr" rotWithShape="0">
              <a:schemeClr val="bg2"/>
            </a:outerShdw>
          </a:effectLst>
        </p:spPr>
        <p:txBody>
          <a:bodyPr wrap="none" lIns="96451" tIns="48226" rIns="96451" bIns="48226" anchor="ctr"/>
          <a:lstStyle/>
          <a:p>
            <a:pPr algn="l" rtl="0">
              <a:defRPr/>
            </a:pPr>
            <a:endParaRPr lang="en-US" dirty="0">
              <a:solidFill>
                <a:srgbClr val="000000"/>
              </a:solidFill>
            </a:endParaRPr>
          </a:p>
        </p:txBody>
      </p:sp>
      <p:grpSp>
        <p:nvGrpSpPr>
          <p:cNvPr id="2087" name="Group 118"/>
          <p:cNvGrpSpPr>
            <a:grpSpLocks/>
          </p:cNvGrpSpPr>
          <p:nvPr/>
        </p:nvGrpSpPr>
        <p:grpSpPr bwMode="auto">
          <a:xfrm>
            <a:off x="35142488" y="198438"/>
            <a:ext cx="4144962" cy="3679825"/>
            <a:chOff x="29667546" y="472408"/>
            <a:chExt cx="5904656" cy="5512968"/>
          </a:xfrm>
        </p:grpSpPr>
        <p:sp>
          <p:nvSpPr>
            <p:cNvPr id="112" name="Donut 111"/>
            <p:cNvSpPr/>
            <p:nvPr/>
          </p:nvSpPr>
          <p:spPr>
            <a:xfrm>
              <a:off x="29667546" y="472408"/>
              <a:ext cx="5904656" cy="5512968"/>
            </a:xfrm>
            <a:prstGeom prst="donut">
              <a:avLst>
                <a:gd name="adj" fmla="val 111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dirty="0">
                <a:solidFill>
                  <a:schemeClr val="tx1"/>
                </a:solidFill>
              </a:endParaRPr>
            </a:p>
          </p:txBody>
        </p:sp>
        <p:pic>
          <p:nvPicPr>
            <p:cNvPr id="2120" name="Picture 1002" descr="Rapaport"/>
            <p:cNvPicPr>
              <a:picLocks noChangeAspect="1" noChangeArrowheads="1"/>
            </p:cNvPicPr>
            <p:nvPr/>
          </p:nvPicPr>
          <p:blipFill>
            <a:blip r:embed="rId7" cstate="print">
              <a:clrChange>
                <a:clrFrom>
                  <a:srgbClr val="FFFFFF"/>
                </a:clrFrom>
                <a:clrTo>
                  <a:srgbClr val="FFFFFF">
                    <a:alpha val="0"/>
                  </a:srgbClr>
                </a:clrTo>
              </a:clrChange>
              <a:lum contrast="30000"/>
              <a:grayscl/>
            </a:blip>
            <a:srcRect/>
            <a:stretch>
              <a:fillRect/>
            </a:stretch>
          </p:blipFill>
          <p:spPr bwMode="auto">
            <a:xfrm>
              <a:off x="30459634" y="1345047"/>
              <a:ext cx="4320480" cy="3807881"/>
            </a:xfrm>
            <a:prstGeom prst="rect">
              <a:avLst/>
            </a:prstGeom>
            <a:noFill/>
            <a:ln w="9525">
              <a:noFill/>
              <a:miter lim="800000"/>
              <a:headEnd/>
              <a:tailEnd/>
            </a:ln>
          </p:spPr>
        </p:pic>
      </p:grpSp>
      <p:sp>
        <p:nvSpPr>
          <p:cNvPr id="2088" name="TextBox 109"/>
          <p:cNvSpPr txBox="1">
            <a:spLocks noChangeArrowheads="1"/>
          </p:cNvSpPr>
          <p:nvPr/>
        </p:nvSpPr>
        <p:spPr bwMode="auto">
          <a:xfrm>
            <a:off x="3417888" y="1727200"/>
            <a:ext cx="31638875" cy="2355850"/>
          </a:xfrm>
          <a:prstGeom prst="rect">
            <a:avLst/>
          </a:prstGeom>
          <a:noFill/>
          <a:ln w="9525">
            <a:noFill/>
            <a:miter lim="800000"/>
            <a:headEnd/>
            <a:tailEnd/>
          </a:ln>
        </p:spPr>
        <p:txBody>
          <a:bodyPr lIns="77652" tIns="38826" rIns="77652" bIns="38826">
            <a:spAutoFit/>
          </a:bodyPr>
          <a:lstStyle/>
          <a:p>
            <a:pPr algn="l" rtl="0"/>
            <a:r>
              <a:rPr lang="en-US" sz="3800" b="1">
                <a:solidFill>
                  <a:srgbClr val="000000"/>
                </a:solidFill>
              </a:rPr>
              <a:t> </a:t>
            </a:r>
          </a:p>
          <a:p>
            <a:pPr algn="l" rtl="0"/>
            <a:endParaRPr lang="en-US" sz="3800" b="1">
              <a:solidFill>
                <a:srgbClr val="000000"/>
              </a:solidFill>
            </a:endParaRPr>
          </a:p>
          <a:p>
            <a:pPr algn="l" rtl="0"/>
            <a:r>
              <a:rPr lang="en-US" sz="3800" b="1">
                <a:solidFill>
                  <a:srgbClr val="000000"/>
                </a:solidFill>
              </a:rPr>
              <a:t>Abelson Sagi , Shamai Yeela , Berger Liron , Reiter Irena, Shouval Roni , Skorecki Karl and </a:t>
            </a:r>
            <a:r>
              <a:rPr lang="en-US" sz="3800" b="1" u="sng">
                <a:solidFill>
                  <a:srgbClr val="000000"/>
                </a:solidFill>
              </a:rPr>
              <a:t>Tzukerman Maty. </a:t>
            </a:r>
          </a:p>
          <a:p>
            <a:pPr algn="l" rtl="0"/>
            <a:r>
              <a:rPr lang="en-US" sz="3400" b="1">
                <a:solidFill>
                  <a:srgbClr val="000000"/>
                </a:solidFill>
              </a:rPr>
              <a:t>Molecular Medicine Laboratory, The Ruth and Bruce Rappaport Faculty of Medicine, Technion-Israel Institute of Technology, Haifa, Israel.</a:t>
            </a:r>
          </a:p>
        </p:txBody>
      </p:sp>
      <p:grpSp>
        <p:nvGrpSpPr>
          <p:cNvPr id="2089" name="Group 134"/>
          <p:cNvGrpSpPr>
            <a:grpSpLocks/>
          </p:cNvGrpSpPr>
          <p:nvPr/>
        </p:nvGrpSpPr>
        <p:grpSpPr bwMode="auto">
          <a:xfrm>
            <a:off x="14368463" y="11618913"/>
            <a:ext cx="7210425" cy="12587287"/>
            <a:chOff x="18036524" y="12779486"/>
            <a:chExt cx="10303410" cy="13716103"/>
          </a:xfrm>
        </p:grpSpPr>
        <p:pic>
          <p:nvPicPr>
            <p:cNvPr id="2117" name="Picture 8"/>
            <p:cNvPicPr>
              <a:picLocks noChangeAspect="1" noChangeArrowheads="1"/>
            </p:cNvPicPr>
            <p:nvPr/>
          </p:nvPicPr>
          <p:blipFill>
            <a:blip r:embed="rId8" cstate="print"/>
            <a:srcRect/>
            <a:stretch>
              <a:fillRect/>
            </a:stretch>
          </p:blipFill>
          <p:spPr bwMode="auto">
            <a:xfrm>
              <a:off x="18036524" y="12779486"/>
              <a:ext cx="10303410" cy="13716103"/>
            </a:xfrm>
            <a:prstGeom prst="rect">
              <a:avLst/>
            </a:prstGeom>
            <a:noFill/>
            <a:ln w="9525">
              <a:solidFill>
                <a:schemeClr val="accent1"/>
              </a:solidFill>
              <a:miter lim="800000"/>
              <a:headEnd/>
              <a:tailEnd/>
            </a:ln>
          </p:spPr>
        </p:pic>
        <p:sp>
          <p:nvSpPr>
            <p:cNvPr id="2118" name="TextBox 110"/>
            <p:cNvSpPr txBox="1">
              <a:spLocks noChangeArrowheads="1"/>
            </p:cNvSpPr>
            <p:nvPr/>
          </p:nvSpPr>
          <p:spPr bwMode="auto">
            <a:xfrm>
              <a:off x="23781373" y="23512364"/>
              <a:ext cx="2343845" cy="318629"/>
            </a:xfrm>
            <a:prstGeom prst="rect">
              <a:avLst/>
            </a:prstGeom>
            <a:solidFill>
              <a:schemeClr val="tx1"/>
            </a:solidFill>
            <a:ln w="9525">
              <a:noFill/>
              <a:miter lim="800000"/>
              <a:headEnd/>
              <a:tailEnd/>
            </a:ln>
          </p:spPr>
          <p:txBody>
            <a:bodyPr>
              <a:spAutoFit/>
            </a:bodyPr>
            <a:lstStyle/>
            <a:p>
              <a:pPr algn="l" rtl="0"/>
              <a:r>
                <a:rPr lang="en-US" sz="1300" b="1">
                  <a:solidFill>
                    <a:srgbClr val="000000"/>
                  </a:solidFill>
                </a:rPr>
                <a:t>i.t injection</a:t>
              </a:r>
              <a:endParaRPr lang="en-US" b="1">
                <a:solidFill>
                  <a:srgbClr val="000000"/>
                </a:solidFill>
              </a:endParaRPr>
            </a:p>
          </p:txBody>
        </p:sp>
      </p:grpSp>
      <p:sp>
        <p:nvSpPr>
          <p:cNvPr id="2090" name="TextBox 113"/>
          <p:cNvSpPr txBox="1">
            <a:spLocks noChangeArrowheads="1"/>
          </p:cNvSpPr>
          <p:nvPr/>
        </p:nvSpPr>
        <p:spPr bwMode="auto">
          <a:xfrm>
            <a:off x="15848013" y="21623338"/>
            <a:ext cx="1654175" cy="277812"/>
          </a:xfrm>
          <a:prstGeom prst="rect">
            <a:avLst/>
          </a:prstGeom>
          <a:solidFill>
            <a:schemeClr val="tx1"/>
          </a:solidFill>
          <a:ln w="9525">
            <a:noFill/>
            <a:miter lim="800000"/>
            <a:headEnd/>
            <a:tailEnd/>
          </a:ln>
        </p:spPr>
        <p:txBody>
          <a:bodyPr lIns="77652" tIns="38826" rIns="77652" bIns="38826">
            <a:spAutoFit/>
          </a:bodyPr>
          <a:lstStyle/>
          <a:p>
            <a:pPr algn="l" rtl="0"/>
            <a:r>
              <a:rPr lang="en-US" sz="1300" b="1">
                <a:solidFill>
                  <a:srgbClr val="000000"/>
                </a:solidFill>
              </a:rPr>
              <a:t>i.m injection</a:t>
            </a:r>
            <a:endParaRPr lang="en-US" b="1">
              <a:solidFill>
                <a:srgbClr val="000000"/>
              </a:solidFill>
            </a:endParaRPr>
          </a:p>
        </p:txBody>
      </p:sp>
      <p:grpSp>
        <p:nvGrpSpPr>
          <p:cNvPr id="2091" name="Group 88"/>
          <p:cNvGrpSpPr>
            <a:grpSpLocks/>
          </p:cNvGrpSpPr>
          <p:nvPr/>
        </p:nvGrpSpPr>
        <p:grpSpPr bwMode="auto">
          <a:xfrm>
            <a:off x="1301750" y="10153650"/>
            <a:ext cx="7747000" cy="4759325"/>
            <a:chOff x="1302404" y="10485515"/>
            <a:chExt cx="7745565" cy="4427208"/>
          </a:xfrm>
        </p:grpSpPr>
        <p:pic>
          <p:nvPicPr>
            <p:cNvPr id="2114" name="Picture 2"/>
            <p:cNvPicPr>
              <a:picLocks noChangeAspect="1" noChangeArrowheads="1"/>
            </p:cNvPicPr>
            <p:nvPr/>
          </p:nvPicPr>
          <p:blipFill>
            <a:blip r:embed="rId9" cstate="print"/>
            <a:srcRect/>
            <a:stretch>
              <a:fillRect/>
            </a:stretch>
          </p:blipFill>
          <p:spPr bwMode="auto">
            <a:xfrm>
              <a:off x="1302404" y="10485515"/>
              <a:ext cx="7745565" cy="4427208"/>
            </a:xfrm>
            <a:prstGeom prst="rect">
              <a:avLst/>
            </a:prstGeom>
            <a:noFill/>
            <a:ln w="9525">
              <a:noFill/>
              <a:miter lim="800000"/>
              <a:headEnd/>
              <a:tailEnd/>
            </a:ln>
          </p:spPr>
        </p:pic>
        <p:cxnSp>
          <p:nvCxnSpPr>
            <p:cNvPr id="117" name="Straight Connector 116"/>
            <p:cNvCxnSpPr/>
            <p:nvPr/>
          </p:nvCxnSpPr>
          <p:spPr>
            <a:xfrm>
              <a:off x="5425965" y="10816300"/>
              <a:ext cx="3244249" cy="0"/>
            </a:xfrm>
            <a:prstGeom prst="line">
              <a:avLst/>
            </a:prstGeom>
            <a:ln w="508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746822" y="10816300"/>
              <a:ext cx="3244249" cy="0"/>
            </a:xfrm>
            <a:prstGeom prst="line">
              <a:avLst/>
            </a:prstGeom>
            <a:ln w="5080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092" name="Picture 5" descr="logo_eng"/>
          <p:cNvPicPr>
            <a:picLocks noChangeAspect="1" noChangeArrowheads="1"/>
          </p:cNvPicPr>
          <p:nvPr/>
        </p:nvPicPr>
        <p:blipFill>
          <a:blip r:embed="rId10" cstate="print"/>
          <a:srcRect/>
          <a:stretch>
            <a:fillRect/>
          </a:stretch>
        </p:blipFill>
        <p:spPr bwMode="auto">
          <a:xfrm>
            <a:off x="557213" y="242888"/>
            <a:ext cx="2633662" cy="3351212"/>
          </a:xfrm>
          <a:prstGeom prst="rect">
            <a:avLst/>
          </a:prstGeom>
          <a:noFill/>
          <a:ln w="9525">
            <a:noFill/>
            <a:miter lim="800000"/>
            <a:headEnd/>
            <a:tailEnd/>
          </a:ln>
        </p:spPr>
      </p:pic>
      <p:grpSp>
        <p:nvGrpSpPr>
          <p:cNvPr id="2093" name="Group 103"/>
          <p:cNvGrpSpPr>
            <a:grpSpLocks/>
          </p:cNvGrpSpPr>
          <p:nvPr/>
        </p:nvGrpSpPr>
        <p:grpSpPr bwMode="auto">
          <a:xfrm>
            <a:off x="682625" y="19869150"/>
            <a:ext cx="13571538" cy="11831638"/>
            <a:chOff x="683382" y="19868552"/>
            <a:chExt cx="13570718" cy="11831802"/>
          </a:xfrm>
        </p:grpSpPr>
        <p:grpSp>
          <p:nvGrpSpPr>
            <p:cNvPr id="2094" name="Group 103"/>
            <p:cNvGrpSpPr>
              <a:grpSpLocks/>
            </p:cNvGrpSpPr>
            <p:nvPr/>
          </p:nvGrpSpPr>
          <p:grpSpPr bwMode="auto">
            <a:xfrm>
              <a:off x="683382" y="19868552"/>
              <a:ext cx="13570718" cy="11831802"/>
              <a:chOff x="0" y="34638172"/>
              <a:chExt cx="12336981" cy="17270553"/>
            </a:xfrm>
          </p:grpSpPr>
          <p:grpSp>
            <p:nvGrpSpPr>
              <p:cNvPr id="2096" name="Group 102"/>
              <p:cNvGrpSpPr>
                <a:grpSpLocks/>
              </p:cNvGrpSpPr>
              <p:nvPr/>
            </p:nvGrpSpPr>
            <p:grpSpPr bwMode="auto">
              <a:xfrm>
                <a:off x="142911" y="34638172"/>
                <a:ext cx="12194070" cy="1834868"/>
                <a:chOff x="142911" y="20418624"/>
                <a:chExt cx="12194070" cy="1834868"/>
              </a:xfrm>
            </p:grpSpPr>
            <p:sp>
              <p:nvSpPr>
                <p:cNvPr id="67" name="Rectangle 66"/>
                <p:cNvSpPr/>
                <p:nvPr/>
              </p:nvSpPr>
              <p:spPr>
                <a:xfrm>
                  <a:off x="505082" y="20418624"/>
                  <a:ext cx="11713566" cy="572364"/>
                </a:xfrm>
                <a:prstGeom prst="rect">
                  <a:avLst/>
                </a:prstGeom>
              </p:spPr>
              <p:txBody>
                <a:bodyPr lIns="113578" tIns="56789" rIns="113578" bIns="56789">
                  <a:spAutoFit/>
                </a:bodyPr>
                <a:lstStyle/>
                <a:p>
                  <a:pPr algn="just" rtl="0">
                    <a:defRPr/>
                  </a:pPr>
                  <a:endParaRPr lang="en-US" b="1" dirty="0">
                    <a:effectLst>
                      <a:outerShdw blurRad="38100" dist="38100" dir="2700000" algn="tl">
                        <a:srgbClr val="000000">
                          <a:alpha val="43137"/>
                        </a:srgbClr>
                      </a:outerShdw>
                    </a:effectLst>
                    <a:latin typeface="Calibri" pitchFamily="34" charset="0"/>
                  </a:endParaRPr>
                </a:p>
              </p:txBody>
            </p:sp>
            <p:sp>
              <p:nvSpPr>
                <p:cNvPr id="2113" name="Rectangle 68"/>
                <p:cNvSpPr>
                  <a:spLocks noChangeArrowheads="1"/>
                </p:cNvSpPr>
                <p:nvPr/>
              </p:nvSpPr>
              <p:spPr bwMode="auto">
                <a:xfrm>
                  <a:off x="142911" y="21479594"/>
                  <a:ext cx="12194070" cy="773898"/>
                </a:xfrm>
                <a:prstGeom prst="rect">
                  <a:avLst/>
                </a:prstGeom>
                <a:noFill/>
                <a:ln w="9525">
                  <a:noFill/>
                  <a:miter lim="800000"/>
                  <a:headEnd/>
                  <a:tailEnd/>
                </a:ln>
              </p:spPr>
              <p:txBody>
                <a:bodyPr lIns="113578" tIns="56789" rIns="113578" bIns="56789">
                  <a:spAutoFit/>
                </a:bodyPr>
                <a:lstStyle/>
                <a:p>
                  <a:pPr algn="l" rtl="0"/>
                  <a:r>
                    <a:rPr lang="en-US" sz="2700" b="1" u="sng" dirty="0">
                      <a:solidFill>
                        <a:srgbClr val="000000"/>
                      </a:solidFill>
                      <a:latin typeface="Calibri" pitchFamily="34" charset="0"/>
                    </a:rPr>
                    <a:t>3. </a:t>
                  </a:r>
                  <a:r>
                    <a:rPr lang="en-US" sz="2700" b="1" u="sng">
                      <a:solidFill>
                        <a:srgbClr val="000000"/>
                      </a:solidFill>
                      <a:latin typeface="Calibri" pitchFamily="34" charset="0"/>
                    </a:rPr>
                    <a:t>Heterogeneous tumor histological phenotype for the different CCSPs</a:t>
                  </a:r>
                </a:p>
              </p:txBody>
            </p:sp>
          </p:grpSp>
          <p:grpSp>
            <p:nvGrpSpPr>
              <p:cNvPr id="2097" name="Group 101"/>
              <p:cNvGrpSpPr>
                <a:grpSpLocks/>
              </p:cNvGrpSpPr>
              <p:nvPr/>
            </p:nvGrpSpPr>
            <p:grpSpPr bwMode="auto">
              <a:xfrm>
                <a:off x="0" y="36331832"/>
                <a:ext cx="11379105" cy="15576893"/>
                <a:chOff x="0" y="36331832"/>
                <a:chExt cx="11379105" cy="15576893"/>
              </a:xfrm>
            </p:grpSpPr>
            <p:sp>
              <p:nvSpPr>
                <p:cNvPr id="92" name="Rectangle 91"/>
                <p:cNvSpPr/>
                <p:nvPr/>
              </p:nvSpPr>
              <p:spPr>
                <a:xfrm>
                  <a:off x="7346774" y="37724765"/>
                  <a:ext cx="4031995" cy="14183960"/>
                </a:xfrm>
                <a:prstGeom prst="rect">
                  <a:avLst/>
                </a:prstGeom>
              </p:spPr>
              <p:txBody>
                <a:bodyPr lIns="113578" tIns="56789" rIns="113578" bIns="56789">
                  <a:spAutoFit/>
                </a:bodyPr>
                <a:lstStyle/>
                <a:p>
                  <a:pPr algn="just" rtl="0">
                    <a:defRPr/>
                  </a:pPr>
                  <a:r>
                    <a:rPr lang="en-US" sz="2400" b="1" u="sng" dirty="0">
                      <a:solidFill>
                        <a:srgbClr val="FFC000"/>
                      </a:solidFill>
                      <a:effectLst>
                        <a:outerShdw blurRad="38100" dist="38100" dir="2700000" algn="tl">
                          <a:srgbClr val="000000">
                            <a:alpha val="43137"/>
                          </a:srgbClr>
                        </a:outerShdw>
                      </a:effectLst>
                      <a:latin typeface="Calibri" pitchFamily="34" charset="0"/>
                    </a:rPr>
                    <a:t>Figure 1.</a:t>
                  </a:r>
                  <a:r>
                    <a:rPr lang="en-US" sz="2400" b="1" dirty="0">
                      <a:solidFill>
                        <a:srgbClr val="FFC000"/>
                      </a:solidFill>
                      <a:effectLst>
                        <a:outerShdw blurRad="38100" dist="38100" dir="2700000" algn="tl">
                          <a:srgbClr val="000000">
                            <a:alpha val="43137"/>
                          </a:srgbClr>
                        </a:outerShdw>
                      </a:effectLst>
                      <a:latin typeface="Calibri" pitchFamily="34" charset="0"/>
                    </a:rPr>
                    <a:t> </a:t>
                  </a:r>
                  <a:r>
                    <a:rPr lang="en-US" sz="2400" b="1" i="1" dirty="0">
                      <a:solidFill>
                        <a:srgbClr val="FFC000"/>
                      </a:solidFill>
                      <a:effectLst>
                        <a:outerShdw blurRad="38100" dist="38100" dir="2700000" algn="tl">
                          <a:srgbClr val="000000">
                            <a:alpha val="43137"/>
                          </a:srgbClr>
                        </a:outerShdw>
                      </a:effectLst>
                      <a:latin typeface="Calibri" pitchFamily="34" charset="0"/>
                    </a:rPr>
                    <a:t>In  vivo </a:t>
                  </a:r>
                  <a:r>
                    <a:rPr lang="en-US" sz="2400" b="1" dirty="0">
                      <a:solidFill>
                        <a:srgbClr val="FFC000"/>
                      </a:solidFill>
                      <a:effectLst>
                        <a:outerShdw blurRad="38100" dist="38100" dir="2700000" algn="tl">
                          <a:srgbClr val="000000">
                            <a:alpha val="43137"/>
                          </a:srgbClr>
                        </a:outerShdw>
                      </a:effectLst>
                      <a:latin typeface="Calibri" pitchFamily="34" charset="0"/>
                    </a:rPr>
                    <a:t>phenotypic appearance of the  different CCSPs.</a:t>
                  </a:r>
                </a:p>
                <a:p>
                  <a:pPr algn="just" rtl="0">
                    <a:defRPr/>
                  </a:pPr>
                  <a:r>
                    <a:rPr lang="en-US" sz="2400" b="1" dirty="0">
                      <a:solidFill>
                        <a:srgbClr val="FFC000"/>
                      </a:solidFill>
                      <a:effectLst>
                        <a:outerShdw blurRad="38100" dist="38100" dir="2700000" algn="tl">
                          <a:srgbClr val="000000">
                            <a:alpha val="43137"/>
                          </a:srgbClr>
                        </a:outerShdw>
                      </a:effectLst>
                      <a:latin typeface="Calibri" pitchFamily="34" charset="0"/>
                    </a:rPr>
                    <a:t>Paraffin sections stained with H&amp;E of tumors   generated following   i.m   or  i.t injections. Higher power magnification of the areas indicated by the filled arrows in each tumor is shown in the small inset. Open    arrows  indicate fibroblast-like cells lining the spaces between the glandular structures in tumors generated by CCSP C1 and C12 and fibroblast-like cells lining the i.m tumors generated by CCSP C13 and C16. The brown open arrow in the small inset of i.t tumor generated by CCSP C16 points at highly    differentiated hobnail-shaped   cells. Bars, 200 µm (large tumor picture) and 50 µm (small inset).</a:t>
                  </a:r>
                </a:p>
                <a:p>
                  <a:pPr algn="just" rtl="0">
                    <a:defRPr/>
                  </a:pPr>
                  <a:endParaRPr lang="en-US" sz="2400" b="1" dirty="0">
                    <a:solidFill>
                      <a:srgbClr val="FFC000"/>
                    </a:solidFill>
                    <a:effectLst>
                      <a:outerShdw blurRad="38100" dist="38100" dir="2700000" algn="tl">
                        <a:srgbClr val="000000">
                          <a:alpha val="43137"/>
                        </a:srgbClr>
                      </a:outerShdw>
                    </a:effectLst>
                  </a:endParaRPr>
                </a:p>
                <a:p>
                  <a:pPr algn="just" rtl="0">
                    <a:defRPr/>
                  </a:pPr>
                  <a:endParaRPr lang="en-US" sz="2400" b="1" dirty="0">
                    <a:solidFill>
                      <a:srgbClr val="FFC000"/>
                    </a:solidFill>
                    <a:effectLst>
                      <a:outerShdw blurRad="38100" dist="38100" dir="2700000" algn="tl">
                        <a:srgbClr val="000000">
                          <a:alpha val="43137"/>
                        </a:srgbClr>
                      </a:outerShdw>
                    </a:effectLst>
                  </a:endParaRPr>
                </a:p>
                <a:p>
                  <a:pPr algn="just" rtl="0">
                    <a:defRPr/>
                  </a:pPr>
                  <a:endParaRPr lang="en-US" sz="2400" b="1" dirty="0">
                    <a:solidFill>
                      <a:srgbClr val="FFC000"/>
                    </a:solidFill>
                    <a:effectLst>
                      <a:outerShdw blurRad="38100" dist="38100" dir="2700000" algn="tl">
                        <a:srgbClr val="000000">
                          <a:alpha val="43137"/>
                        </a:srgbClr>
                      </a:outerShdw>
                    </a:effectLst>
                  </a:endParaRPr>
                </a:p>
              </p:txBody>
            </p:sp>
            <p:grpSp>
              <p:nvGrpSpPr>
                <p:cNvPr id="2099" name="Group 88"/>
                <p:cNvGrpSpPr>
                  <a:grpSpLocks/>
                </p:cNvGrpSpPr>
                <p:nvPr/>
              </p:nvGrpSpPr>
              <p:grpSpPr bwMode="auto">
                <a:xfrm>
                  <a:off x="1120591" y="37368625"/>
                  <a:ext cx="5646257" cy="13537506"/>
                  <a:chOff x="1120591" y="37368625"/>
                  <a:chExt cx="5646257" cy="13537506"/>
                </a:xfrm>
              </p:grpSpPr>
              <p:grpSp>
                <p:nvGrpSpPr>
                  <p:cNvPr id="2108" name="Group 82"/>
                  <p:cNvGrpSpPr>
                    <a:grpSpLocks/>
                  </p:cNvGrpSpPr>
                  <p:nvPr/>
                </p:nvGrpSpPr>
                <p:grpSpPr bwMode="auto">
                  <a:xfrm>
                    <a:off x="1120591" y="37368625"/>
                    <a:ext cx="5646257" cy="13537506"/>
                    <a:chOff x="1245626" y="31993121"/>
                    <a:chExt cx="5064489" cy="15511166"/>
                  </a:xfrm>
                </p:grpSpPr>
                <p:pic>
                  <p:nvPicPr>
                    <p:cNvPr id="2110" name="Picture 3"/>
                    <p:cNvPicPr>
                      <a:picLocks noChangeAspect="1" noChangeArrowheads="1"/>
                    </p:cNvPicPr>
                    <p:nvPr/>
                  </p:nvPicPr>
                  <p:blipFill>
                    <a:blip r:embed="rId11" cstate="print"/>
                    <a:srcRect/>
                    <a:stretch>
                      <a:fillRect/>
                    </a:stretch>
                  </p:blipFill>
                  <p:spPr bwMode="auto">
                    <a:xfrm>
                      <a:off x="1245626" y="31993121"/>
                      <a:ext cx="5064489" cy="7772400"/>
                    </a:xfrm>
                    <a:prstGeom prst="rect">
                      <a:avLst/>
                    </a:prstGeom>
                    <a:noFill/>
                    <a:ln w="9525">
                      <a:solidFill>
                        <a:schemeClr val="accent1"/>
                      </a:solidFill>
                      <a:miter lim="800000"/>
                      <a:headEnd/>
                      <a:tailEnd/>
                    </a:ln>
                  </p:spPr>
                </p:pic>
                <p:pic>
                  <p:nvPicPr>
                    <p:cNvPr id="2111" name="Picture 4"/>
                    <p:cNvPicPr>
                      <a:picLocks noChangeAspect="1" noChangeArrowheads="1"/>
                    </p:cNvPicPr>
                    <p:nvPr/>
                  </p:nvPicPr>
                  <p:blipFill>
                    <a:blip r:embed="rId12" cstate="print"/>
                    <a:srcRect/>
                    <a:stretch>
                      <a:fillRect/>
                    </a:stretch>
                  </p:blipFill>
                  <p:spPr bwMode="auto">
                    <a:xfrm>
                      <a:off x="1245627" y="39769987"/>
                      <a:ext cx="5050264" cy="7734300"/>
                    </a:xfrm>
                    <a:prstGeom prst="rect">
                      <a:avLst/>
                    </a:prstGeom>
                    <a:noFill/>
                    <a:ln w="9525">
                      <a:solidFill>
                        <a:schemeClr val="accent1"/>
                      </a:solidFill>
                      <a:miter lim="800000"/>
                      <a:headEnd/>
                      <a:tailEnd/>
                    </a:ln>
                  </p:spPr>
                </p:pic>
              </p:grpSp>
              <p:cxnSp>
                <p:nvCxnSpPr>
                  <p:cNvPr id="62" name="Straight Connector 61"/>
                  <p:cNvCxnSpPr/>
                  <p:nvPr/>
                </p:nvCxnSpPr>
                <p:spPr>
                  <a:xfrm>
                    <a:off x="1119838" y="44185291"/>
                    <a:ext cx="56092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Rectangle 72"/>
                <p:cNvSpPr/>
                <p:nvPr/>
              </p:nvSpPr>
              <p:spPr>
                <a:xfrm>
                  <a:off x="2202156" y="36332092"/>
                  <a:ext cx="1799534" cy="1021912"/>
                </a:xfrm>
                <a:prstGeom prst="rect">
                  <a:avLst/>
                </a:prstGeom>
              </p:spPr>
              <p:txBody>
                <a:bodyPr lIns="113578" tIns="56789" rIns="113578" bIns="56789">
                  <a:spAutoFit/>
                </a:bodyPr>
                <a:lstStyle/>
                <a:p>
                  <a:pPr algn="l" rtl="0">
                    <a:defRPr/>
                  </a:pPr>
                  <a:r>
                    <a:rPr lang="en-US" sz="3800" b="1" dirty="0">
                      <a:solidFill>
                        <a:srgbClr val="000000"/>
                      </a:solidFill>
                      <a:effectLst>
                        <a:outerShdw blurRad="38100" dist="38100" dir="2700000" algn="tl">
                          <a:srgbClr val="000000">
                            <a:alpha val="43137"/>
                          </a:srgbClr>
                        </a:outerShdw>
                      </a:effectLst>
                      <a:latin typeface="Calibri" pitchFamily="34" charset="0"/>
                    </a:rPr>
                    <a:t>i.m</a:t>
                  </a:r>
                </a:p>
              </p:txBody>
            </p:sp>
            <p:sp>
              <p:nvSpPr>
                <p:cNvPr id="80" name="Rectangle 79"/>
                <p:cNvSpPr/>
                <p:nvPr/>
              </p:nvSpPr>
              <p:spPr>
                <a:xfrm>
                  <a:off x="5082565" y="36403926"/>
                  <a:ext cx="1799534" cy="1021913"/>
                </a:xfrm>
                <a:prstGeom prst="rect">
                  <a:avLst/>
                </a:prstGeom>
              </p:spPr>
              <p:txBody>
                <a:bodyPr lIns="113578" tIns="56789" rIns="113578" bIns="56789">
                  <a:spAutoFit/>
                </a:bodyPr>
                <a:lstStyle/>
                <a:p>
                  <a:pPr algn="l" rtl="0">
                    <a:defRPr/>
                  </a:pPr>
                  <a:r>
                    <a:rPr lang="en-US" sz="3800" b="1" dirty="0">
                      <a:solidFill>
                        <a:srgbClr val="000000"/>
                      </a:solidFill>
                      <a:effectLst>
                        <a:outerShdw blurRad="38100" dist="38100" dir="2700000" algn="tl">
                          <a:srgbClr val="000000">
                            <a:alpha val="43137"/>
                          </a:srgbClr>
                        </a:outerShdw>
                      </a:effectLst>
                      <a:latin typeface="Calibri" pitchFamily="34" charset="0"/>
                    </a:rPr>
                    <a:t>i.t</a:t>
                  </a:r>
                </a:p>
              </p:txBody>
            </p:sp>
            <p:sp>
              <p:nvSpPr>
                <p:cNvPr id="88" name="Rectangle 87"/>
                <p:cNvSpPr/>
                <p:nvPr/>
              </p:nvSpPr>
              <p:spPr>
                <a:xfrm>
                  <a:off x="144309" y="38132603"/>
                  <a:ext cx="1800977" cy="862021"/>
                </a:xfrm>
                <a:prstGeom prst="rect">
                  <a:avLst/>
                </a:prstGeom>
              </p:spPr>
              <p:txBody>
                <a:bodyPr lIns="113578" tIns="56789" rIns="113578" bIns="56789">
                  <a:spAutoFit/>
                </a:bodyPr>
                <a:lstStyle/>
                <a:p>
                  <a:pPr algn="l" rtl="0">
                    <a:defRPr/>
                  </a:pPr>
                  <a:r>
                    <a:rPr lang="en-US" sz="3100" b="1" dirty="0">
                      <a:solidFill>
                        <a:srgbClr val="000000"/>
                      </a:solidFill>
                      <a:effectLst>
                        <a:outerShdw blurRad="38100" dist="38100" dir="2700000" algn="tl">
                          <a:srgbClr val="000000">
                            <a:alpha val="43137"/>
                          </a:srgbClr>
                        </a:outerShdw>
                      </a:effectLst>
                      <a:latin typeface="Calibri" pitchFamily="34" charset="0"/>
                    </a:rPr>
                    <a:t>C1</a:t>
                  </a:r>
                  <a:endParaRPr lang="en-US" sz="3800" b="1" dirty="0">
                    <a:solidFill>
                      <a:srgbClr val="000000"/>
                    </a:solidFill>
                    <a:effectLst>
                      <a:outerShdw blurRad="38100" dist="38100" dir="2700000" algn="tl">
                        <a:srgbClr val="000000">
                          <a:alpha val="43137"/>
                        </a:srgbClr>
                      </a:outerShdw>
                    </a:effectLst>
                    <a:latin typeface="Calibri" pitchFamily="34" charset="0"/>
                  </a:endParaRPr>
                </a:p>
              </p:txBody>
            </p:sp>
            <p:sp>
              <p:nvSpPr>
                <p:cNvPr id="93" name="Rectangle 92"/>
                <p:cNvSpPr/>
                <p:nvPr/>
              </p:nvSpPr>
              <p:spPr>
                <a:xfrm>
                  <a:off x="144309" y="40199601"/>
                  <a:ext cx="1800977" cy="864339"/>
                </a:xfrm>
                <a:prstGeom prst="rect">
                  <a:avLst/>
                </a:prstGeom>
              </p:spPr>
              <p:txBody>
                <a:bodyPr lIns="113578" tIns="56789" rIns="113578" bIns="56789">
                  <a:spAutoFit/>
                </a:bodyPr>
                <a:lstStyle/>
                <a:p>
                  <a:pPr algn="l" rtl="0">
                    <a:defRPr/>
                  </a:pPr>
                  <a:r>
                    <a:rPr lang="en-US" sz="3100" b="1" dirty="0">
                      <a:solidFill>
                        <a:srgbClr val="000000"/>
                      </a:solidFill>
                      <a:effectLst>
                        <a:outerShdw blurRad="38100" dist="38100" dir="2700000" algn="tl">
                          <a:srgbClr val="000000">
                            <a:alpha val="43137"/>
                          </a:srgbClr>
                        </a:outerShdw>
                      </a:effectLst>
                      <a:latin typeface="Calibri" pitchFamily="34" charset="0"/>
                    </a:rPr>
                    <a:t>C2</a:t>
                  </a:r>
                </a:p>
              </p:txBody>
            </p:sp>
            <p:sp>
              <p:nvSpPr>
                <p:cNvPr id="94" name="Rectangle 93"/>
                <p:cNvSpPr/>
                <p:nvPr/>
              </p:nvSpPr>
              <p:spPr>
                <a:xfrm>
                  <a:off x="0" y="44613985"/>
                  <a:ext cx="1799534" cy="864338"/>
                </a:xfrm>
                <a:prstGeom prst="rect">
                  <a:avLst/>
                </a:prstGeom>
              </p:spPr>
              <p:txBody>
                <a:bodyPr lIns="113578" tIns="56789" rIns="113578" bIns="56789">
                  <a:spAutoFit/>
                </a:bodyPr>
                <a:lstStyle/>
                <a:p>
                  <a:pPr algn="l" rtl="0">
                    <a:defRPr/>
                  </a:pPr>
                  <a:r>
                    <a:rPr lang="en-US" sz="3100" b="1" dirty="0">
                      <a:solidFill>
                        <a:srgbClr val="000000"/>
                      </a:solidFill>
                      <a:effectLst>
                        <a:outerShdw blurRad="38100" dist="38100" dir="2700000" algn="tl">
                          <a:srgbClr val="000000">
                            <a:alpha val="43137"/>
                          </a:srgbClr>
                        </a:outerShdw>
                      </a:effectLst>
                      <a:latin typeface="Calibri" pitchFamily="34" charset="0"/>
                    </a:rPr>
                    <a:t>C12</a:t>
                  </a:r>
                </a:p>
              </p:txBody>
            </p:sp>
            <p:sp>
              <p:nvSpPr>
                <p:cNvPr id="95" name="Rectangle 94"/>
                <p:cNvSpPr/>
                <p:nvPr/>
              </p:nvSpPr>
              <p:spPr>
                <a:xfrm>
                  <a:off x="152968" y="42533084"/>
                  <a:ext cx="1799534" cy="864338"/>
                </a:xfrm>
                <a:prstGeom prst="rect">
                  <a:avLst/>
                </a:prstGeom>
              </p:spPr>
              <p:txBody>
                <a:bodyPr lIns="113578" tIns="56789" rIns="113578" bIns="56789">
                  <a:spAutoFit/>
                </a:bodyPr>
                <a:lstStyle/>
                <a:p>
                  <a:pPr algn="l" rtl="0">
                    <a:defRPr/>
                  </a:pPr>
                  <a:r>
                    <a:rPr lang="en-US" sz="3100" b="1" dirty="0">
                      <a:solidFill>
                        <a:srgbClr val="000000"/>
                      </a:solidFill>
                      <a:effectLst>
                        <a:outerShdw blurRad="38100" dist="38100" dir="2700000" algn="tl">
                          <a:srgbClr val="000000">
                            <a:alpha val="43137"/>
                          </a:srgbClr>
                        </a:outerShdw>
                      </a:effectLst>
                      <a:latin typeface="Calibri" pitchFamily="34" charset="0"/>
                    </a:rPr>
                    <a:t>C5</a:t>
                  </a:r>
                </a:p>
              </p:txBody>
            </p:sp>
            <p:sp>
              <p:nvSpPr>
                <p:cNvPr id="97" name="Rectangle 96"/>
                <p:cNvSpPr/>
                <p:nvPr/>
              </p:nvSpPr>
              <p:spPr>
                <a:xfrm>
                  <a:off x="0" y="46989178"/>
                  <a:ext cx="1799534" cy="864339"/>
                </a:xfrm>
                <a:prstGeom prst="rect">
                  <a:avLst/>
                </a:prstGeom>
              </p:spPr>
              <p:txBody>
                <a:bodyPr lIns="113578" tIns="56789" rIns="113578" bIns="56789">
                  <a:spAutoFit/>
                </a:bodyPr>
                <a:lstStyle/>
                <a:p>
                  <a:pPr algn="l" rtl="0">
                    <a:defRPr/>
                  </a:pPr>
                  <a:r>
                    <a:rPr lang="en-US" sz="3100" b="1" dirty="0">
                      <a:solidFill>
                        <a:srgbClr val="000000"/>
                      </a:solidFill>
                      <a:effectLst>
                        <a:outerShdw blurRad="38100" dist="38100" dir="2700000" algn="tl">
                          <a:srgbClr val="000000">
                            <a:alpha val="43137"/>
                          </a:srgbClr>
                        </a:outerShdw>
                      </a:effectLst>
                      <a:latin typeface="Calibri" pitchFamily="34" charset="0"/>
                    </a:rPr>
                    <a:t>C13</a:t>
                  </a:r>
                </a:p>
              </p:txBody>
            </p:sp>
            <p:sp>
              <p:nvSpPr>
                <p:cNvPr id="98" name="Rectangle 97"/>
                <p:cNvSpPr/>
                <p:nvPr/>
              </p:nvSpPr>
              <p:spPr>
                <a:xfrm>
                  <a:off x="0" y="49220701"/>
                  <a:ext cx="1799534" cy="864338"/>
                </a:xfrm>
                <a:prstGeom prst="rect">
                  <a:avLst/>
                </a:prstGeom>
              </p:spPr>
              <p:txBody>
                <a:bodyPr lIns="113578" tIns="56789" rIns="113578" bIns="56789">
                  <a:spAutoFit/>
                </a:bodyPr>
                <a:lstStyle/>
                <a:p>
                  <a:pPr algn="l" rtl="0">
                    <a:defRPr/>
                  </a:pPr>
                  <a:r>
                    <a:rPr lang="en-US" sz="3100" b="1" dirty="0">
                      <a:solidFill>
                        <a:srgbClr val="000000"/>
                      </a:solidFill>
                      <a:effectLst>
                        <a:outerShdw blurRad="38100" dist="38100" dir="2700000" algn="tl">
                          <a:srgbClr val="000000">
                            <a:alpha val="43137"/>
                          </a:srgbClr>
                        </a:outerShdw>
                      </a:effectLst>
                      <a:latin typeface="Calibri" pitchFamily="34" charset="0"/>
                    </a:rPr>
                    <a:t>C16</a:t>
                  </a:r>
                </a:p>
              </p:txBody>
            </p:sp>
          </p:grpSp>
        </p:grpSp>
        <p:sp>
          <p:nvSpPr>
            <p:cNvPr id="103" name="Rectangle 102"/>
            <p:cNvSpPr/>
            <p:nvPr/>
          </p:nvSpPr>
          <p:spPr>
            <a:xfrm>
              <a:off x="1924732" y="21716428"/>
              <a:ext cx="6214687" cy="9340979"/>
            </a:xfrm>
            <a:prstGeom prst="rect">
              <a:avLst/>
            </a:prstGeom>
            <a:noFill/>
            <a:ln w="666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118570" tIns="59285" rIns="118570" bIns="59285" anchor="ctr"/>
            <a:lstStyle/>
            <a:p>
              <a:pPr algn="ctr">
                <a:defRPr/>
              </a:pPr>
              <a:endParaRPr lang="en-US"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4931</TotalTime>
  <Words>1426</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Tahoma</vt:lpstr>
      <vt:lpstr>Arial</vt:lpstr>
      <vt:lpstr>Wingdings</vt:lpstr>
      <vt:lpstr>Times New Roman</vt:lpstr>
      <vt:lpstr>Comic Sans MS</vt:lpstr>
      <vt:lpstr>David</vt:lpstr>
      <vt:lpstr>Calibri</vt:lpstr>
      <vt:lpstr>Textured</vt:lpstr>
      <vt:lpstr>Slide 1</vt:lpstr>
    </vt:vector>
  </TitlesOfParts>
  <Company>soroka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ללא כותרת שקופית</dc:title>
  <dc:creator>maabada</dc:creator>
  <cp:lastModifiedBy>Karl Skorecki</cp:lastModifiedBy>
  <cp:revision>339</cp:revision>
  <dcterms:created xsi:type="dcterms:W3CDTF">2001-08-09T13:13:58Z</dcterms:created>
  <dcterms:modified xsi:type="dcterms:W3CDTF">2012-11-12T06:48:33Z</dcterms:modified>
</cp:coreProperties>
</file>